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nter" charset="1" panose="020B0502030000000004"/>
      <p:regular r:id="rId18"/>
    </p:embeddedFon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rive.google.com/file/d/1CMbF-DXoiVcGMXMqBTk3_Lp8gexdOodZ/view?usp=sharing" TargetMode="External" Type="http://schemas.openxmlformats.org/officeDocument/2006/relationships/hyperlink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https://balancesheetfinancial.streamlit.app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202061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AI-Powered Financial Analyst Chat Bot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399210"/>
            <a:ext cx="9445526" cy="2154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 Secure, Conversational Application for Balance Sheet Analysis using Google Gemini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100887"/>
            <a:ext cx="4376886" cy="70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37"/>
              </a:lnSpc>
            </a:pPr>
            <a:r>
              <a:rPr lang="en-US" sz="2750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Jagruth 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0401" y="7129462"/>
            <a:ext cx="437688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August 7,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1401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Future 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130921"/>
            <a:ext cx="16678429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Future Roadmap: Continuous Innovation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65897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Our commitment to continuous improvement means a clear roadmap for expanding capabilities and enhancing performance.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3188" y="4224189"/>
            <a:ext cx="8048030" cy="2201615"/>
            <a:chOff x="0" y="0"/>
            <a:chExt cx="10730707" cy="2935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5400"/>
              <a:ext cx="10679811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811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0335260" y="0"/>
                  </a:lnTo>
                  <a:cubicBezTo>
                    <a:pt x="10525633" y="0"/>
                    <a:pt x="10679811" y="152273"/>
                    <a:pt x="10679811" y="340233"/>
                  </a:cubicBezTo>
                  <a:lnTo>
                    <a:pt x="10679811" y="2544445"/>
                  </a:lnTo>
                  <a:cubicBezTo>
                    <a:pt x="10679811" y="2732405"/>
                    <a:pt x="10525506" y="2884678"/>
                    <a:pt x="10335260" y="2884678"/>
                  </a:cubicBezTo>
                  <a:lnTo>
                    <a:pt x="344551" y="2884678"/>
                  </a:lnTo>
                  <a:cubicBezTo>
                    <a:pt x="154305" y="2884678"/>
                    <a:pt x="0" y="2732405"/>
                    <a:pt x="0" y="25444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30611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611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0360660" y="0"/>
                  </a:lnTo>
                  <a:lnTo>
                    <a:pt x="10360660" y="25400"/>
                  </a:lnTo>
                  <a:lnTo>
                    <a:pt x="10360660" y="0"/>
                  </a:lnTo>
                  <a:cubicBezTo>
                    <a:pt x="10564749" y="0"/>
                    <a:pt x="10730611" y="163449"/>
                    <a:pt x="10730611" y="365633"/>
                  </a:cubicBezTo>
                  <a:lnTo>
                    <a:pt x="10705211" y="365633"/>
                  </a:lnTo>
                  <a:lnTo>
                    <a:pt x="10730611" y="365633"/>
                  </a:lnTo>
                  <a:lnTo>
                    <a:pt x="10730611" y="2569845"/>
                  </a:lnTo>
                  <a:lnTo>
                    <a:pt x="10705211" y="2569845"/>
                  </a:lnTo>
                  <a:lnTo>
                    <a:pt x="10730611" y="2569845"/>
                  </a:lnTo>
                  <a:cubicBezTo>
                    <a:pt x="10730611" y="2772029"/>
                    <a:pt x="10564622" y="2935478"/>
                    <a:pt x="10360660" y="2935478"/>
                  </a:cubicBezTo>
                  <a:lnTo>
                    <a:pt x="10360660" y="2910078"/>
                  </a:lnTo>
                  <a:lnTo>
                    <a:pt x="10360660" y="2935478"/>
                  </a:lnTo>
                  <a:lnTo>
                    <a:pt x="369951" y="2935478"/>
                  </a:lnTo>
                  <a:lnTo>
                    <a:pt x="369951" y="2910078"/>
                  </a:lnTo>
                  <a:lnTo>
                    <a:pt x="369951" y="2935478"/>
                  </a:lnTo>
                  <a:cubicBezTo>
                    <a:pt x="165989" y="2935478"/>
                    <a:pt x="0" y="2772029"/>
                    <a:pt x="0" y="25698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569845"/>
                  </a:lnTo>
                  <a:lnTo>
                    <a:pt x="25400" y="2569845"/>
                  </a:lnTo>
                  <a:lnTo>
                    <a:pt x="50800" y="2569845"/>
                  </a:lnTo>
                  <a:cubicBezTo>
                    <a:pt x="50800" y="2743454"/>
                    <a:pt x="193421" y="2884678"/>
                    <a:pt x="369951" y="2884678"/>
                  </a:cubicBezTo>
                  <a:lnTo>
                    <a:pt x="10360660" y="2884678"/>
                  </a:lnTo>
                  <a:cubicBezTo>
                    <a:pt x="10537317" y="2884678"/>
                    <a:pt x="10679811" y="2743454"/>
                    <a:pt x="10679811" y="2569845"/>
                  </a:cubicBezTo>
                  <a:lnTo>
                    <a:pt x="10679811" y="365633"/>
                  </a:lnTo>
                  <a:cubicBezTo>
                    <a:pt x="10679938" y="192024"/>
                    <a:pt x="10537317" y="50800"/>
                    <a:pt x="10360660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13855" y="4545806"/>
            <a:ext cx="493380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Expanded Document Support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855" y="5073104"/>
            <a:ext cx="73666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Integrate quarterly reports and cash flow statements for comprehensive analysis.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6635" y="4224189"/>
            <a:ext cx="8048179" cy="2201615"/>
            <a:chOff x="0" y="0"/>
            <a:chExt cx="10730905" cy="29354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10680065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065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0335514" y="0"/>
                  </a:lnTo>
                  <a:cubicBezTo>
                    <a:pt x="10525887" y="0"/>
                    <a:pt x="10680065" y="152273"/>
                    <a:pt x="10680065" y="340233"/>
                  </a:cubicBezTo>
                  <a:lnTo>
                    <a:pt x="10680065" y="2544445"/>
                  </a:lnTo>
                  <a:cubicBezTo>
                    <a:pt x="10680065" y="2732405"/>
                    <a:pt x="10525760" y="2884678"/>
                    <a:pt x="10335514" y="2884678"/>
                  </a:cubicBezTo>
                  <a:lnTo>
                    <a:pt x="344551" y="2884678"/>
                  </a:lnTo>
                  <a:cubicBezTo>
                    <a:pt x="154305" y="2884678"/>
                    <a:pt x="0" y="2732405"/>
                    <a:pt x="0" y="25444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30865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865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0360914" y="0"/>
                  </a:lnTo>
                  <a:lnTo>
                    <a:pt x="10360914" y="25400"/>
                  </a:lnTo>
                  <a:lnTo>
                    <a:pt x="10360914" y="0"/>
                  </a:lnTo>
                  <a:cubicBezTo>
                    <a:pt x="10565003" y="0"/>
                    <a:pt x="10730865" y="163449"/>
                    <a:pt x="10730865" y="365633"/>
                  </a:cubicBezTo>
                  <a:lnTo>
                    <a:pt x="10705465" y="365633"/>
                  </a:lnTo>
                  <a:lnTo>
                    <a:pt x="10730865" y="365633"/>
                  </a:lnTo>
                  <a:lnTo>
                    <a:pt x="10730865" y="2569845"/>
                  </a:lnTo>
                  <a:lnTo>
                    <a:pt x="10705465" y="2569845"/>
                  </a:lnTo>
                  <a:lnTo>
                    <a:pt x="10730865" y="2569845"/>
                  </a:lnTo>
                  <a:cubicBezTo>
                    <a:pt x="10730865" y="2772029"/>
                    <a:pt x="10564876" y="2935478"/>
                    <a:pt x="10360914" y="2935478"/>
                  </a:cubicBezTo>
                  <a:lnTo>
                    <a:pt x="10360914" y="2910078"/>
                  </a:lnTo>
                  <a:lnTo>
                    <a:pt x="10360914" y="2935478"/>
                  </a:lnTo>
                  <a:lnTo>
                    <a:pt x="369951" y="2935478"/>
                  </a:lnTo>
                  <a:lnTo>
                    <a:pt x="369951" y="2910078"/>
                  </a:lnTo>
                  <a:lnTo>
                    <a:pt x="369951" y="2935478"/>
                  </a:lnTo>
                  <a:cubicBezTo>
                    <a:pt x="165989" y="2935478"/>
                    <a:pt x="0" y="2772029"/>
                    <a:pt x="0" y="25698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569845"/>
                  </a:lnTo>
                  <a:lnTo>
                    <a:pt x="25400" y="2569845"/>
                  </a:lnTo>
                  <a:lnTo>
                    <a:pt x="50800" y="2569845"/>
                  </a:lnTo>
                  <a:cubicBezTo>
                    <a:pt x="50800" y="2743454"/>
                    <a:pt x="193421" y="2884678"/>
                    <a:pt x="369951" y="2884678"/>
                  </a:cubicBezTo>
                  <a:lnTo>
                    <a:pt x="10360914" y="2884678"/>
                  </a:lnTo>
                  <a:cubicBezTo>
                    <a:pt x="10537571" y="2884678"/>
                    <a:pt x="10680065" y="2743454"/>
                    <a:pt x="10680065" y="2569845"/>
                  </a:cubicBezTo>
                  <a:lnTo>
                    <a:pt x="10680065" y="365633"/>
                  </a:lnTo>
                  <a:cubicBezTo>
                    <a:pt x="10680065" y="192024"/>
                    <a:pt x="10537444" y="50800"/>
                    <a:pt x="10360914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607302" y="4545806"/>
            <a:ext cx="468436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Production-Grade 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07302" y="5073104"/>
            <a:ext cx="73668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Migrate from SQLite to a cloud database (e.g., Google BigQuery) for enhanced scalability.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73188" y="6671221"/>
            <a:ext cx="8048030" cy="2201615"/>
            <a:chOff x="0" y="0"/>
            <a:chExt cx="10730707" cy="29354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10679811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811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0335260" y="0"/>
                  </a:lnTo>
                  <a:cubicBezTo>
                    <a:pt x="10525633" y="0"/>
                    <a:pt x="10679811" y="152273"/>
                    <a:pt x="10679811" y="340233"/>
                  </a:cubicBezTo>
                  <a:lnTo>
                    <a:pt x="10679811" y="2544445"/>
                  </a:lnTo>
                  <a:cubicBezTo>
                    <a:pt x="10679811" y="2732405"/>
                    <a:pt x="10525506" y="2884678"/>
                    <a:pt x="10335260" y="2884678"/>
                  </a:cubicBezTo>
                  <a:lnTo>
                    <a:pt x="344551" y="2884678"/>
                  </a:lnTo>
                  <a:cubicBezTo>
                    <a:pt x="154305" y="2884678"/>
                    <a:pt x="0" y="2732405"/>
                    <a:pt x="0" y="25444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30611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611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0360660" y="0"/>
                  </a:lnTo>
                  <a:lnTo>
                    <a:pt x="10360660" y="25400"/>
                  </a:lnTo>
                  <a:lnTo>
                    <a:pt x="10360660" y="0"/>
                  </a:lnTo>
                  <a:cubicBezTo>
                    <a:pt x="10564749" y="0"/>
                    <a:pt x="10730611" y="163449"/>
                    <a:pt x="10730611" y="365633"/>
                  </a:cubicBezTo>
                  <a:lnTo>
                    <a:pt x="10705211" y="365633"/>
                  </a:lnTo>
                  <a:lnTo>
                    <a:pt x="10730611" y="365633"/>
                  </a:lnTo>
                  <a:lnTo>
                    <a:pt x="10730611" y="2569845"/>
                  </a:lnTo>
                  <a:lnTo>
                    <a:pt x="10705211" y="2569845"/>
                  </a:lnTo>
                  <a:lnTo>
                    <a:pt x="10730611" y="2569845"/>
                  </a:lnTo>
                  <a:cubicBezTo>
                    <a:pt x="10730611" y="2772029"/>
                    <a:pt x="10564622" y="2935478"/>
                    <a:pt x="10360660" y="2935478"/>
                  </a:cubicBezTo>
                  <a:lnTo>
                    <a:pt x="10360660" y="2910078"/>
                  </a:lnTo>
                  <a:lnTo>
                    <a:pt x="10360660" y="2935478"/>
                  </a:lnTo>
                  <a:lnTo>
                    <a:pt x="369951" y="2935478"/>
                  </a:lnTo>
                  <a:lnTo>
                    <a:pt x="369951" y="2910078"/>
                  </a:lnTo>
                  <a:lnTo>
                    <a:pt x="369951" y="2935478"/>
                  </a:lnTo>
                  <a:cubicBezTo>
                    <a:pt x="165989" y="2935478"/>
                    <a:pt x="0" y="2772029"/>
                    <a:pt x="0" y="25698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569845"/>
                  </a:lnTo>
                  <a:lnTo>
                    <a:pt x="25400" y="2569845"/>
                  </a:lnTo>
                  <a:lnTo>
                    <a:pt x="50800" y="2569845"/>
                  </a:lnTo>
                  <a:cubicBezTo>
                    <a:pt x="50800" y="2743454"/>
                    <a:pt x="193421" y="2884678"/>
                    <a:pt x="369951" y="2884678"/>
                  </a:cubicBezTo>
                  <a:lnTo>
                    <a:pt x="10360660" y="2884678"/>
                  </a:lnTo>
                  <a:cubicBezTo>
                    <a:pt x="10537317" y="2884678"/>
                    <a:pt x="10679811" y="2743454"/>
                    <a:pt x="10679811" y="2569845"/>
                  </a:cubicBezTo>
                  <a:lnTo>
                    <a:pt x="10679811" y="365633"/>
                  </a:lnTo>
                  <a:cubicBezTo>
                    <a:pt x="10679938" y="192024"/>
                    <a:pt x="10537317" y="50800"/>
                    <a:pt x="10360660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13855" y="699283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Proactive Alerts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855" y="7520136"/>
            <a:ext cx="73666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Automatically notify management of significant financial anomalies for timely intervention.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66635" y="6671221"/>
            <a:ext cx="8048179" cy="2201615"/>
            <a:chOff x="0" y="0"/>
            <a:chExt cx="10730905" cy="29354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10680065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065">
                  <a:moveTo>
                    <a:pt x="0" y="340233"/>
                  </a:moveTo>
                  <a:cubicBezTo>
                    <a:pt x="0" y="152273"/>
                    <a:pt x="154305" y="0"/>
                    <a:pt x="344551" y="0"/>
                  </a:cubicBezTo>
                  <a:lnTo>
                    <a:pt x="10335514" y="0"/>
                  </a:lnTo>
                  <a:cubicBezTo>
                    <a:pt x="10525887" y="0"/>
                    <a:pt x="10680065" y="152273"/>
                    <a:pt x="10680065" y="340233"/>
                  </a:cubicBezTo>
                  <a:lnTo>
                    <a:pt x="10680065" y="2544445"/>
                  </a:lnTo>
                  <a:cubicBezTo>
                    <a:pt x="10680065" y="2732405"/>
                    <a:pt x="10525760" y="2884678"/>
                    <a:pt x="10335514" y="2884678"/>
                  </a:cubicBezTo>
                  <a:lnTo>
                    <a:pt x="344551" y="2884678"/>
                  </a:lnTo>
                  <a:cubicBezTo>
                    <a:pt x="154305" y="2884678"/>
                    <a:pt x="0" y="2732405"/>
                    <a:pt x="0" y="25444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30865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865">
                  <a:moveTo>
                    <a:pt x="0" y="365633"/>
                  </a:moveTo>
                  <a:cubicBezTo>
                    <a:pt x="0" y="163449"/>
                    <a:pt x="165989" y="0"/>
                    <a:pt x="369951" y="0"/>
                  </a:cubicBezTo>
                  <a:lnTo>
                    <a:pt x="10360914" y="0"/>
                  </a:lnTo>
                  <a:lnTo>
                    <a:pt x="10360914" y="25400"/>
                  </a:lnTo>
                  <a:lnTo>
                    <a:pt x="10360914" y="0"/>
                  </a:lnTo>
                  <a:cubicBezTo>
                    <a:pt x="10565003" y="0"/>
                    <a:pt x="10730865" y="163449"/>
                    <a:pt x="10730865" y="365633"/>
                  </a:cubicBezTo>
                  <a:lnTo>
                    <a:pt x="10705465" y="365633"/>
                  </a:lnTo>
                  <a:lnTo>
                    <a:pt x="10730865" y="365633"/>
                  </a:lnTo>
                  <a:lnTo>
                    <a:pt x="10730865" y="2569845"/>
                  </a:lnTo>
                  <a:lnTo>
                    <a:pt x="10705465" y="2569845"/>
                  </a:lnTo>
                  <a:lnTo>
                    <a:pt x="10730865" y="2569845"/>
                  </a:lnTo>
                  <a:cubicBezTo>
                    <a:pt x="10730865" y="2772029"/>
                    <a:pt x="10564876" y="2935478"/>
                    <a:pt x="10360914" y="2935478"/>
                  </a:cubicBezTo>
                  <a:lnTo>
                    <a:pt x="10360914" y="2910078"/>
                  </a:lnTo>
                  <a:lnTo>
                    <a:pt x="10360914" y="2935478"/>
                  </a:lnTo>
                  <a:lnTo>
                    <a:pt x="369951" y="2935478"/>
                  </a:lnTo>
                  <a:lnTo>
                    <a:pt x="369951" y="2910078"/>
                  </a:lnTo>
                  <a:lnTo>
                    <a:pt x="369951" y="2935478"/>
                  </a:lnTo>
                  <a:cubicBezTo>
                    <a:pt x="165989" y="2935478"/>
                    <a:pt x="0" y="2772029"/>
                    <a:pt x="0" y="25698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2569845"/>
                  </a:lnTo>
                  <a:lnTo>
                    <a:pt x="25400" y="2569845"/>
                  </a:lnTo>
                  <a:lnTo>
                    <a:pt x="50800" y="2569845"/>
                  </a:lnTo>
                  <a:cubicBezTo>
                    <a:pt x="50800" y="2743454"/>
                    <a:pt x="193421" y="2884678"/>
                    <a:pt x="369951" y="2884678"/>
                  </a:cubicBezTo>
                  <a:lnTo>
                    <a:pt x="10360914" y="2884678"/>
                  </a:lnTo>
                  <a:cubicBezTo>
                    <a:pt x="10537571" y="2884678"/>
                    <a:pt x="10680065" y="2743454"/>
                    <a:pt x="10680065" y="2569845"/>
                  </a:cubicBezTo>
                  <a:lnTo>
                    <a:pt x="10680065" y="365633"/>
                  </a:lnTo>
                  <a:cubicBezTo>
                    <a:pt x="10680065" y="192024"/>
                    <a:pt x="10537444" y="50800"/>
                    <a:pt x="10360914" y="50800"/>
                  </a:cubicBezTo>
                  <a:lnTo>
                    <a:pt x="369951" y="50800"/>
                  </a:lnTo>
                  <a:lnTo>
                    <a:pt x="369951" y="25400"/>
                  </a:lnTo>
                  <a:lnTo>
                    <a:pt x="369951" y="50800"/>
                  </a:lnTo>
                  <a:cubicBezTo>
                    <a:pt x="193421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607302" y="699283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Model Fine-Tuning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07302" y="7520136"/>
            <a:ext cx="73668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Fine-tune a model on financial reports for even greater domain-specific accuracy and insight.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05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70807" y="2790230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Key Takeaways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025205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AI-Powered Financial Intelligence Platform offers a secure, efficient, and intelligent solution for financial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251400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Efficiency:</a:t>
            </a: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Automating tedious data extraction processes.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804147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Accuracy:</a:t>
            </a: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Leveraging Google Gemini for reliable insights.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6356896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Security:</a:t>
            </a: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Implementing robust multi-tenant access controls.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2238" y="6909644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Scalability:</a:t>
            </a: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Designed for future growth and expanded functionality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2676227"/>
            <a:ext cx="16303526" cy="274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75"/>
              </a:lnSpc>
            </a:pPr>
            <a:r>
              <a:rPr lang="en-US" sz="1668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740450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 appreciate your time and attention today. I hope this presentation demonstrated the power and potential of  AI-Powered Financial Analyst Chat Bot.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87202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904107"/>
            <a:ext cx="15055155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Assignment: Elevating Financial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139082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objective was to develop a sophisticated Chat-GPT style application, specifically tailored for balance sheet analysts to efficiently review public financial statements.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3188" y="4451002"/>
            <a:ext cx="8048030" cy="2201615"/>
            <a:chOff x="0" y="0"/>
            <a:chExt cx="10730707" cy="2935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25400"/>
              <a:ext cx="10679938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93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30738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73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4138" y="4470052"/>
            <a:ext cx="152400" cy="2163515"/>
            <a:chOff x="0" y="0"/>
            <a:chExt cx="203200" cy="28846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200" cy="2884678"/>
            </a:xfrm>
            <a:custGeom>
              <a:avLst/>
              <a:gdLst/>
              <a:ahLst/>
              <a:cxnLst/>
              <a:rect r="r" b="b" t="t" l="l"/>
              <a:pathLst>
                <a:path h="288467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155" y="4772620"/>
            <a:ext cx="426407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Automate Data Extraction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155" y="5299919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Eliminate the slow, manual process of extracting key metrics from dense PDF reports.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66635" y="4451002"/>
            <a:ext cx="8048179" cy="2201615"/>
            <a:chOff x="0" y="0"/>
            <a:chExt cx="10730905" cy="29354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47584" y="4470052"/>
            <a:ext cx="152400" cy="2163515"/>
            <a:chOff x="0" y="0"/>
            <a:chExt cx="203200" cy="28846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2884678"/>
            </a:xfrm>
            <a:custGeom>
              <a:avLst/>
              <a:gdLst/>
              <a:ahLst/>
              <a:cxnLst/>
              <a:rect r="r" b="b" t="t" l="l"/>
              <a:pathLst>
                <a:path h="288467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721602" y="4772620"/>
            <a:ext cx="481846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Generate Actionable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21602" y="5299919"/>
            <a:ext cx="72525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Move beyond raw data to provide actionable intelligence for top management decision-making.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3188" y="6898035"/>
            <a:ext cx="8048030" cy="2201615"/>
            <a:chOff x="0" y="0"/>
            <a:chExt cx="10730707" cy="29354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10679938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79938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2923" y="0"/>
                  </a:lnTo>
                  <a:cubicBezTo>
                    <a:pt x="10569321" y="0"/>
                    <a:pt x="10679938" y="109220"/>
                    <a:pt x="10679938" y="243840"/>
                  </a:cubicBezTo>
                  <a:lnTo>
                    <a:pt x="10679938" y="2640838"/>
                  </a:lnTo>
                  <a:cubicBezTo>
                    <a:pt x="10679938" y="2775458"/>
                    <a:pt x="10569321" y="2884678"/>
                    <a:pt x="10432923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730738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738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323" y="0"/>
                  </a:lnTo>
                  <a:lnTo>
                    <a:pt x="10458323" y="25400"/>
                  </a:lnTo>
                  <a:lnTo>
                    <a:pt x="10458323" y="0"/>
                  </a:lnTo>
                  <a:cubicBezTo>
                    <a:pt x="10608437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66238"/>
                  </a:lnTo>
                  <a:lnTo>
                    <a:pt x="10705338" y="2666238"/>
                  </a:lnTo>
                  <a:lnTo>
                    <a:pt x="10730738" y="2666238"/>
                  </a:lnTo>
                  <a:cubicBezTo>
                    <a:pt x="10730738" y="2815209"/>
                    <a:pt x="10608437" y="2935478"/>
                    <a:pt x="10458323" y="2935478"/>
                  </a:cubicBezTo>
                  <a:lnTo>
                    <a:pt x="10458323" y="2910078"/>
                  </a:lnTo>
                  <a:lnTo>
                    <a:pt x="10458323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323" y="2884678"/>
                  </a:lnTo>
                  <a:cubicBezTo>
                    <a:pt x="10581005" y="2884678"/>
                    <a:pt x="10679938" y="2786634"/>
                    <a:pt x="10679938" y="2666238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323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54138" y="6917085"/>
            <a:ext cx="152400" cy="2163515"/>
            <a:chOff x="0" y="0"/>
            <a:chExt cx="203200" cy="28846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2884678"/>
            </a:xfrm>
            <a:custGeom>
              <a:avLst/>
              <a:gdLst/>
              <a:ahLst/>
              <a:cxnLst/>
              <a:rect r="r" b="b" t="t" l="l"/>
              <a:pathLst>
                <a:path h="288467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428155" y="7219652"/>
            <a:ext cx="362590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Ensure Strict Security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8155" y="7746950"/>
            <a:ext cx="725239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Implement a multi-tenant system with granular, role-based access control (RBAC).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66635" y="6898035"/>
            <a:ext cx="8048179" cy="2201615"/>
            <a:chOff x="0" y="0"/>
            <a:chExt cx="10730905" cy="29354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5400" y="25400"/>
              <a:ext cx="10680192" cy="2884678"/>
            </a:xfrm>
            <a:custGeom>
              <a:avLst/>
              <a:gdLst/>
              <a:ahLst/>
              <a:cxnLst/>
              <a:rect r="r" b="b" t="t" l="l"/>
              <a:pathLst>
                <a:path h="2884678" w="10680192">
                  <a:moveTo>
                    <a:pt x="0" y="243840"/>
                  </a:moveTo>
                  <a:cubicBezTo>
                    <a:pt x="0" y="109220"/>
                    <a:pt x="110617" y="0"/>
                    <a:pt x="247015" y="0"/>
                  </a:cubicBezTo>
                  <a:lnTo>
                    <a:pt x="10433177" y="0"/>
                  </a:lnTo>
                  <a:cubicBezTo>
                    <a:pt x="10569575" y="0"/>
                    <a:pt x="10680192" y="109220"/>
                    <a:pt x="10680192" y="243840"/>
                  </a:cubicBezTo>
                  <a:lnTo>
                    <a:pt x="10680192" y="2640838"/>
                  </a:lnTo>
                  <a:cubicBezTo>
                    <a:pt x="10680192" y="2775458"/>
                    <a:pt x="10569575" y="2884678"/>
                    <a:pt x="10433177" y="2884678"/>
                  </a:cubicBezTo>
                  <a:lnTo>
                    <a:pt x="247015" y="2884678"/>
                  </a:lnTo>
                  <a:cubicBezTo>
                    <a:pt x="110617" y="2884678"/>
                    <a:pt x="0" y="2775458"/>
                    <a:pt x="0" y="26408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730992" cy="2935478"/>
            </a:xfrm>
            <a:custGeom>
              <a:avLst/>
              <a:gdLst/>
              <a:ahLst/>
              <a:cxnLst/>
              <a:rect r="r" b="b" t="t" l="l"/>
              <a:pathLst>
                <a:path h="2935478" w="10730992">
                  <a:moveTo>
                    <a:pt x="0" y="269240"/>
                  </a:moveTo>
                  <a:cubicBezTo>
                    <a:pt x="0" y="120269"/>
                    <a:pt x="122301" y="0"/>
                    <a:pt x="272415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992" y="120269"/>
                    <a:pt x="10730992" y="269240"/>
                  </a:cubicBezTo>
                  <a:lnTo>
                    <a:pt x="10705592" y="269240"/>
                  </a:lnTo>
                  <a:lnTo>
                    <a:pt x="10730992" y="269240"/>
                  </a:lnTo>
                  <a:lnTo>
                    <a:pt x="10730992" y="2666238"/>
                  </a:lnTo>
                  <a:lnTo>
                    <a:pt x="10705592" y="2666238"/>
                  </a:lnTo>
                  <a:lnTo>
                    <a:pt x="10730992" y="2666238"/>
                  </a:lnTo>
                  <a:cubicBezTo>
                    <a:pt x="10730992" y="2815209"/>
                    <a:pt x="10608691" y="2935478"/>
                    <a:pt x="10458577" y="2935478"/>
                  </a:cubicBezTo>
                  <a:lnTo>
                    <a:pt x="10458577" y="2910078"/>
                  </a:lnTo>
                  <a:lnTo>
                    <a:pt x="10458577" y="2935478"/>
                  </a:lnTo>
                  <a:lnTo>
                    <a:pt x="272415" y="2935478"/>
                  </a:lnTo>
                  <a:lnTo>
                    <a:pt x="272415" y="2910078"/>
                  </a:lnTo>
                  <a:lnTo>
                    <a:pt x="272415" y="2935478"/>
                  </a:lnTo>
                  <a:cubicBezTo>
                    <a:pt x="122301" y="2935478"/>
                    <a:pt x="0" y="2815209"/>
                    <a:pt x="0" y="266623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66238"/>
                  </a:lnTo>
                  <a:lnTo>
                    <a:pt x="25400" y="2666238"/>
                  </a:lnTo>
                  <a:lnTo>
                    <a:pt x="50800" y="2666238"/>
                  </a:lnTo>
                  <a:cubicBezTo>
                    <a:pt x="50800" y="2786634"/>
                    <a:pt x="149733" y="2884678"/>
                    <a:pt x="272415" y="2884678"/>
                  </a:cubicBezTo>
                  <a:lnTo>
                    <a:pt x="10458577" y="2884678"/>
                  </a:lnTo>
                  <a:cubicBezTo>
                    <a:pt x="10581259" y="2884678"/>
                    <a:pt x="10680192" y="2786634"/>
                    <a:pt x="10680192" y="2666238"/>
                  </a:cubicBezTo>
                  <a:lnTo>
                    <a:pt x="10680192" y="269240"/>
                  </a:lnTo>
                  <a:cubicBezTo>
                    <a:pt x="10680192" y="148844"/>
                    <a:pt x="10581259" y="50800"/>
                    <a:pt x="10458577" y="50800"/>
                  </a:cubicBezTo>
                  <a:lnTo>
                    <a:pt x="272415" y="50800"/>
                  </a:lnTo>
                  <a:lnTo>
                    <a:pt x="272415" y="25400"/>
                  </a:lnTo>
                  <a:lnTo>
                    <a:pt x="272415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247584" y="6917085"/>
            <a:ext cx="152400" cy="2163515"/>
            <a:chOff x="0" y="0"/>
            <a:chExt cx="203200" cy="28846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3200" cy="2884678"/>
            </a:xfrm>
            <a:custGeom>
              <a:avLst/>
              <a:gdLst/>
              <a:ahLst/>
              <a:cxnLst/>
              <a:rect r="r" b="b" t="t" l="l"/>
              <a:pathLst>
                <a:path h="2884678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783078"/>
                  </a:lnTo>
                  <a:cubicBezTo>
                    <a:pt x="203200" y="2839212"/>
                    <a:pt x="157734" y="2884678"/>
                    <a:pt x="101600" y="2884678"/>
                  </a:cubicBezTo>
                  <a:cubicBezTo>
                    <a:pt x="45466" y="2884678"/>
                    <a:pt x="0" y="2839212"/>
                    <a:pt x="0" y="278307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721602" y="7219652"/>
            <a:ext cx="4467523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Enable Public Accessibility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21602" y="7746950"/>
            <a:ext cx="72525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final application needed to be live and publicly accessible, ensuring broad utility.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73770" y="668239"/>
            <a:ext cx="3120778" cy="40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Foundations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770" y="1288851"/>
            <a:ext cx="1470088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Solution: Robust Architecture &amp; Tech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770" y="2386310"/>
            <a:ext cx="16540460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This platform is built on a modern, scalable Python-based architecture, leveraging cutting-edge technologies for optimal performance.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770" y="3392389"/>
            <a:ext cx="3744962" cy="48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Core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770" y="4033838"/>
            <a:ext cx="7965727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Frontend: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Streamlit for rapid, interactive UI.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770" y="4520654"/>
            <a:ext cx="7965727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Backend &amp; DB: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Python, SQLite for logic &amp; data storage.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3770" y="5007471"/>
            <a:ext cx="7965727" cy="89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AI Engine: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Google Gemini Pro for advanced extraction and analysis.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770" y="5893742"/>
            <a:ext cx="7965727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PDF Parsing: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PyMuPDF for efficient document processing.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770" y="6380559"/>
            <a:ext cx="7965727" cy="49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125"/>
              </a:lnSpc>
              <a:buFont typeface="Arial"/>
              <a:buChar char="•"/>
            </a:pPr>
            <a:r>
              <a:rPr lang="en-US" b="true" sz="1937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Data Viz:</a:t>
            </a:r>
            <a:r>
              <a:rPr lang="en-US" sz="193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Plotly for dynamic and insightful visualizations.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58028" y="3392389"/>
            <a:ext cx="3744962" cy="48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37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Architectural Flow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223700" y="4160341"/>
            <a:ext cx="2434232" cy="5158531"/>
            <a:chOff x="0" y="0"/>
            <a:chExt cx="3245643" cy="6878042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3245612" cy="6878066"/>
            </a:xfrm>
            <a:custGeom>
              <a:avLst/>
              <a:gdLst/>
              <a:ahLst/>
              <a:cxnLst/>
              <a:rect r="r" b="b" t="t" l="l"/>
              <a:pathLst>
                <a:path h="6878066" w="3245612">
                  <a:moveTo>
                    <a:pt x="0" y="0"/>
                  </a:moveTo>
                  <a:lnTo>
                    <a:pt x="3245612" y="0"/>
                  </a:lnTo>
                  <a:lnTo>
                    <a:pt x="3245612" y="6878066"/>
                  </a:lnTo>
                  <a:lnTo>
                    <a:pt x="0" y="6878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6" t="0" r="-47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6781" y="710804"/>
            <a:ext cx="3274219" cy="41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Core Functionality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781" y="1353442"/>
            <a:ext cx="12540854" cy="80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1"/>
              </a:lnSpc>
            </a:pPr>
            <a:r>
              <a:rPr lang="en-US" sz="502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Fort-Knox Security: Multi-Tenant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6781" y="2517279"/>
            <a:ext cx="1645443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Data security and confidentiality are paramount. This application is designed with granular, role-based access control (RBAC).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2019" y="3312021"/>
            <a:ext cx="8105775" cy="3004840"/>
            <a:chOff x="0" y="0"/>
            <a:chExt cx="10807700" cy="4006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95000" cy="3993769"/>
            </a:xfrm>
            <a:custGeom>
              <a:avLst/>
              <a:gdLst/>
              <a:ahLst/>
              <a:cxnLst/>
              <a:rect r="r" b="b" t="t" l="l"/>
              <a:pathLst>
                <a:path h="3993769" w="10795000">
                  <a:moveTo>
                    <a:pt x="0" y="314325"/>
                  </a:moveTo>
                  <a:cubicBezTo>
                    <a:pt x="0" y="140716"/>
                    <a:pt x="140970" y="0"/>
                    <a:pt x="314960" y="0"/>
                  </a:cubicBezTo>
                  <a:lnTo>
                    <a:pt x="10480040" y="0"/>
                  </a:lnTo>
                  <a:cubicBezTo>
                    <a:pt x="10654030" y="0"/>
                    <a:pt x="10795000" y="140716"/>
                    <a:pt x="10795000" y="314325"/>
                  </a:cubicBezTo>
                  <a:lnTo>
                    <a:pt x="10795000" y="3679444"/>
                  </a:lnTo>
                  <a:cubicBezTo>
                    <a:pt x="10795000" y="3853053"/>
                    <a:pt x="10654030" y="3993769"/>
                    <a:pt x="10480040" y="3993769"/>
                  </a:cubicBezTo>
                  <a:lnTo>
                    <a:pt x="314960" y="3993769"/>
                  </a:lnTo>
                  <a:cubicBezTo>
                    <a:pt x="140970" y="3993769"/>
                    <a:pt x="0" y="3853053"/>
                    <a:pt x="0" y="36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07700" cy="4006469"/>
            </a:xfrm>
            <a:custGeom>
              <a:avLst/>
              <a:gdLst/>
              <a:ahLst/>
              <a:cxnLst/>
              <a:rect r="r" b="b" t="t" l="l"/>
              <a:pathLst>
                <a:path h="4006469" w="10807700">
                  <a:moveTo>
                    <a:pt x="0" y="320675"/>
                  </a:moveTo>
                  <a:cubicBezTo>
                    <a:pt x="0" y="143510"/>
                    <a:pt x="143891" y="0"/>
                    <a:pt x="321310" y="0"/>
                  </a:cubicBezTo>
                  <a:lnTo>
                    <a:pt x="10486390" y="0"/>
                  </a:lnTo>
                  <a:lnTo>
                    <a:pt x="10486390" y="6350"/>
                  </a:lnTo>
                  <a:lnTo>
                    <a:pt x="10486390" y="0"/>
                  </a:lnTo>
                  <a:cubicBezTo>
                    <a:pt x="10663809" y="0"/>
                    <a:pt x="10807700" y="143510"/>
                    <a:pt x="10807700" y="320675"/>
                  </a:cubicBezTo>
                  <a:lnTo>
                    <a:pt x="10801350" y="320675"/>
                  </a:lnTo>
                  <a:lnTo>
                    <a:pt x="10807700" y="320675"/>
                  </a:lnTo>
                  <a:lnTo>
                    <a:pt x="10807700" y="3685794"/>
                  </a:lnTo>
                  <a:lnTo>
                    <a:pt x="10801350" y="3685794"/>
                  </a:lnTo>
                  <a:lnTo>
                    <a:pt x="10807700" y="3685794"/>
                  </a:lnTo>
                  <a:cubicBezTo>
                    <a:pt x="10807700" y="3862959"/>
                    <a:pt x="10663809" y="4006469"/>
                    <a:pt x="10486390" y="4006469"/>
                  </a:cubicBezTo>
                  <a:lnTo>
                    <a:pt x="10486390" y="4000119"/>
                  </a:lnTo>
                  <a:lnTo>
                    <a:pt x="10486390" y="4006469"/>
                  </a:lnTo>
                  <a:lnTo>
                    <a:pt x="321310" y="4006469"/>
                  </a:lnTo>
                  <a:lnTo>
                    <a:pt x="321310" y="4000119"/>
                  </a:lnTo>
                  <a:lnTo>
                    <a:pt x="321310" y="4006469"/>
                  </a:lnTo>
                  <a:cubicBezTo>
                    <a:pt x="143891" y="4006469"/>
                    <a:pt x="0" y="3862959"/>
                    <a:pt x="0" y="3685794"/>
                  </a:cubicBezTo>
                  <a:lnTo>
                    <a:pt x="0" y="320675"/>
                  </a:lnTo>
                  <a:lnTo>
                    <a:pt x="6350" y="320675"/>
                  </a:lnTo>
                  <a:lnTo>
                    <a:pt x="0" y="320675"/>
                  </a:lnTo>
                  <a:moveTo>
                    <a:pt x="12700" y="320675"/>
                  </a:moveTo>
                  <a:lnTo>
                    <a:pt x="12700" y="3685794"/>
                  </a:lnTo>
                  <a:lnTo>
                    <a:pt x="6350" y="3685794"/>
                  </a:lnTo>
                  <a:lnTo>
                    <a:pt x="12700" y="3685794"/>
                  </a:lnTo>
                  <a:cubicBezTo>
                    <a:pt x="12700" y="3855847"/>
                    <a:pt x="150876" y="3993769"/>
                    <a:pt x="321310" y="3993769"/>
                  </a:cubicBezTo>
                  <a:lnTo>
                    <a:pt x="10486390" y="3993769"/>
                  </a:lnTo>
                  <a:cubicBezTo>
                    <a:pt x="10656824" y="3993769"/>
                    <a:pt x="10795000" y="3855847"/>
                    <a:pt x="10795000" y="3685794"/>
                  </a:cubicBezTo>
                  <a:lnTo>
                    <a:pt x="10795000" y="320675"/>
                  </a:lnTo>
                  <a:cubicBezTo>
                    <a:pt x="10795000" y="150622"/>
                    <a:pt x="10656824" y="12700"/>
                    <a:pt x="10486390" y="12700"/>
                  </a:cubicBezTo>
                  <a:lnTo>
                    <a:pt x="321310" y="12700"/>
                  </a:lnTo>
                  <a:lnTo>
                    <a:pt x="321310" y="6350"/>
                  </a:lnTo>
                  <a:lnTo>
                    <a:pt x="321310" y="12700"/>
                  </a:lnTo>
                  <a:cubicBezTo>
                    <a:pt x="150876" y="12700"/>
                    <a:pt x="12700" y="150622"/>
                    <a:pt x="12700" y="3206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244" y="3588246"/>
            <a:ext cx="785812" cy="785812"/>
            <a:chOff x="0" y="0"/>
            <a:chExt cx="1047750" cy="10477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cubicBezTo>
                    <a:pt x="0" y="234569"/>
                    <a:pt x="234569" y="0"/>
                    <a:pt x="523875" y="0"/>
                  </a:cubicBezTo>
                  <a:cubicBezTo>
                    <a:pt x="813181" y="0"/>
                    <a:pt x="1047750" y="234569"/>
                    <a:pt x="1047750" y="523875"/>
                  </a:cubicBezTo>
                  <a:cubicBezTo>
                    <a:pt x="1047750" y="813181"/>
                    <a:pt x="813181" y="1047750"/>
                    <a:pt x="523875" y="1047750"/>
                  </a:cubicBezTo>
                  <a:cubicBezTo>
                    <a:pt x="234569" y="1047750"/>
                    <a:pt x="0" y="813181"/>
                    <a:pt x="0" y="5238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04342" y="3760142"/>
            <a:ext cx="353616" cy="442020"/>
            <a:chOff x="0" y="0"/>
            <a:chExt cx="471488" cy="58936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71551" cy="589407"/>
            </a:xfrm>
            <a:custGeom>
              <a:avLst/>
              <a:gdLst/>
              <a:ahLst/>
              <a:cxnLst/>
              <a:rect r="r" b="b" t="t" l="l"/>
              <a:pathLst>
                <a:path h="589407" w="471551">
                  <a:moveTo>
                    <a:pt x="0" y="0"/>
                  </a:moveTo>
                  <a:lnTo>
                    <a:pt x="471551" y="0"/>
                  </a:lnTo>
                  <a:lnTo>
                    <a:pt x="471551" y="589407"/>
                  </a:lnTo>
                  <a:lnTo>
                    <a:pt x="0" y="58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1" t="0" r="-258" b="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88244" y="4626471"/>
            <a:ext cx="3274219" cy="41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Secure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8244" y="5116711"/>
            <a:ext cx="7553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Industry-standard password hashing protects all user accounts.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70206" y="3312021"/>
            <a:ext cx="8105775" cy="3004840"/>
            <a:chOff x="0" y="0"/>
            <a:chExt cx="10807700" cy="40064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795000" cy="3993769"/>
            </a:xfrm>
            <a:custGeom>
              <a:avLst/>
              <a:gdLst/>
              <a:ahLst/>
              <a:cxnLst/>
              <a:rect r="r" b="b" t="t" l="l"/>
              <a:pathLst>
                <a:path h="3993769" w="10795000">
                  <a:moveTo>
                    <a:pt x="0" y="314325"/>
                  </a:moveTo>
                  <a:cubicBezTo>
                    <a:pt x="0" y="140716"/>
                    <a:pt x="140970" y="0"/>
                    <a:pt x="314960" y="0"/>
                  </a:cubicBezTo>
                  <a:lnTo>
                    <a:pt x="10480040" y="0"/>
                  </a:lnTo>
                  <a:cubicBezTo>
                    <a:pt x="10654030" y="0"/>
                    <a:pt x="10795000" y="140716"/>
                    <a:pt x="10795000" y="314325"/>
                  </a:cubicBezTo>
                  <a:lnTo>
                    <a:pt x="10795000" y="3679444"/>
                  </a:lnTo>
                  <a:cubicBezTo>
                    <a:pt x="10795000" y="3853053"/>
                    <a:pt x="10654030" y="3993769"/>
                    <a:pt x="10480040" y="3993769"/>
                  </a:cubicBezTo>
                  <a:lnTo>
                    <a:pt x="314960" y="3993769"/>
                  </a:lnTo>
                  <a:cubicBezTo>
                    <a:pt x="140970" y="3993769"/>
                    <a:pt x="0" y="3853053"/>
                    <a:pt x="0" y="36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07700" cy="4006469"/>
            </a:xfrm>
            <a:custGeom>
              <a:avLst/>
              <a:gdLst/>
              <a:ahLst/>
              <a:cxnLst/>
              <a:rect r="r" b="b" t="t" l="l"/>
              <a:pathLst>
                <a:path h="4006469" w="10807700">
                  <a:moveTo>
                    <a:pt x="0" y="320675"/>
                  </a:moveTo>
                  <a:cubicBezTo>
                    <a:pt x="0" y="143510"/>
                    <a:pt x="143891" y="0"/>
                    <a:pt x="321310" y="0"/>
                  </a:cubicBezTo>
                  <a:lnTo>
                    <a:pt x="10486390" y="0"/>
                  </a:lnTo>
                  <a:lnTo>
                    <a:pt x="10486390" y="6350"/>
                  </a:lnTo>
                  <a:lnTo>
                    <a:pt x="10486390" y="0"/>
                  </a:lnTo>
                  <a:cubicBezTo>
                    <a:pt x="10663809" y="0"/>
                    <a:pt x="10807700" y="143510"/>
                    <a:pt x="10807700" y="320675"/>
                  </a:cubicBezTo>
                  <a:lnTo>
                    <a:pt x="10801350" y="320675"/>
                  </a:lnTo>
                  <a:lnTo>
                    <a:pt x="10807700" y="320675"/>
                  </a:lnTo>
                  <a:lnTo>
                    <a:pt x="10807700" y="3685794"/>
                  </a:lnTo>
                  <a:lnTo>
                    <a:pt x="10801350" y="3685794"/>
                  </a:lnTo>
                  <a:lnTo>
                    <a:pt x="10807700" y="3685794"/>
                  </a:lnTo>
                  <a:cubicBezTo>
                    <a:pt x="10807700" y="3862959"/>
                    <a:pt x="10663809" y="4006469"/>
                    <a:pt x="10486390" y="4006469"/>
                  </a:cubicBezTo>
                  <a:lnTo>
                    <a:pt x="10486390" y="4000119"/>
                  </a:lnTo>
                  <a:lnTo>
                    <a:pt x="10486390" y="4006469"/>
                  </a:lnTo>
                  <a:lnTo>
                    <a:pt x="321310" y="4006469"/>
                  </a:lnTo>
                  <a:lnTo>
                    <a:pt x="321310" y="4000119"/>
                  </a:lnTo>
                  <a:lnTo>
                    <a:pt x="321310" y="4006469"/>
                  </a:lnTo>
                  <a:cubicBezTo>
                    <a:pt x="143891" y="4006469"/>
                    <a:pt x="0" y="3862959"/>
                    <a:pt x="0" y="3685794"/>
                  </a:cubicBezTo>
                  <a:lnTo>
                    <a:pt x="0" y="320675"/>
                  </a:lnTo>
                  <a:lnTo>
                    <a:pt x="6350" y="320675"/>
                  </a:lnTo>
                  <a:lnTo>
                    <a:pt x="0" y="320675"/>
                  </a:lnTo>
                  <a:moveTo>
                    <a:pt x="12700" y="320675"/>
                  </a:moveTo>
                  <a:lnTo>
                    <a:pt x="12700" y="3685794"/>
                  </a:lnTo>
                  <a:lnTo>
                    <a:pt x="6350" y="3685794"/>
                  </a:lnTo>
                  <a:lnTo>
                    <a:pt x="12700" y="3685794"/>
                  </a:lnTo>
                  <a:cubicBezTo>
                    <a:pt x="12700" y="3855847"/>
                    <a:pt x="150876" y="3993769"/>
                    <a:pt x="321310" y="3993769"/>
                  </a:cubicBezTo>
                  <a:lnTo>
                    <a:pt x="10486390" y="3993769"/>
                  </a:lnTo>
                  <a:cubicBezTo>
                    <a:pt x="10656824" y="3993769"/>
                    <a:pt x="10795000" y="3855847"/>
                    <a:pt x="10795000" y="3685794"/>
                  </a:cubicBezTo>
                  <a:lnTo>
                    <a:pt x="10795000" y="320675"/>
                  </a:lnTo>
                  <a:cubicBezTo>
                    <a:pt x="10795000" y="150622"/>
                    <a:pt x="10656824" y="12700"/>
                    <a:pt x="10486390" y="12700"/>
                  </a:cubicBezTo>
                  <a:lnTo>
                    <a:pt x="321310" y="12700"/>
                  </a:lnTo>
                  <a:lnTo>
                    <a:pt x="321310" y="6350"/>
                  </a:lnTo>
                  <a:lnTo>
                    <a:pt x="321310" y="12700"/>
                  </a:lnTo>
                  <a:cubicBezTo>
                    <a:pt x="150876" y="12700"/>
                    <a:pt x="12700" y="150622"/>
                    <a:pt x="12700" y="3206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46431" y="3588246"/>
            <a:ext cx="785812" cy="785812"/>
            <a:chOff x="0" y="0"/>
            <a:chExt cx="1047750" cy="10477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cubicBezTo>
                    <a:pt x="0" y="234569"/>
                    <a:pt x="234569" y="0"/>
                    <a:pt x="523875" y="0"/>
                  </a:cubicBezTo>
                  <a:cubicBezTo>
                    <a:pt x="813181" y="0"/>
                    <a:pt x="1047750" y="234569"/>
                    <a:pt x="1047750" y="523875"/>
                  </a:cubicBezTo>
                  <a:cubicBezTo>
                    <a:pt x="1047750" y="813181"/>
                    <a:pt x="813181" y="1047750"/>
                    <a:pt x="523875" y="1047750"/>
                  </a:cubicBezTo>
                  <a:cubicBezTo>
                    <a:pt x="234569" y="1047750"/>
                    <a:pt x="0" y="813181"/>
                    <a:pt x="0" y="5238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62530" y="3760142"/>
            <a:ext cx="353616" cy="442020"/>
            <a:chOff x="0" y="0"/>
            <a:chExt cx="471488" cy="58936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71551" cy="589407"/>
            </a:xfrm>
            <a:custGeom>
              <a:avLst/>
              <a:gdLst/>
              <a:ahLst/>
              <a:cxnLst/>
              <a:rect r="r" b="b" t="t" l="l"/>
              <a:pathLst>
                <a:path h="589407" w="471551">
                  <a:moveTo>
                    <a:pt x="0" y="0"/>
                  </a:moveTo>
                  <a:lnTo>
                    <a:pt x="471551" y="0"/>
                  </a:lnTo>
                  <a:lnTo>
                    <a:pt x="471551" y="589407"/>
                  </a:lnTo>
                  <a:lnTo>
                    <a:pt x="0" y="58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1" t="0" r="-258" b="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546431" y="4626471"/>
            <a:ext cx="3274219" cy="41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Group Owner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46431" y="5116711"/>
            <a:ext cx="7553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Mukesh Ambani:</a:t>
            </a: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Consolidated view of all companies in their designated group.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2019" y="6569274"/>
            <a:ext cx="8105775" cy="3004840"/>
            <a:chOff x="0" y="0"/>
            <a:chExt cx="10807700" cy="40064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795000" cy="3993769"/>
            </a:xfrm>
            <a:custGeom>
              <a:avLst/>
              <a:gdLst/>
              <a:ahLst/>
              <a:cxnLst/>
              <a:rect r="r" b="b" t="t" l="l"/>
              <a:pathLst>
                <a:path h="3993769" w="10795000">
                  <a:moveTo>
                    <a:pt x="0" y="314325"/>
                  </a:moveTo>
                  <a:cubicBezTo>
                    <a:pt x="0" y="140716"/>
                    <a:pt x="140970" y="0"/>
                    <a:pt x="314960" y="0"/>
                  </a:cubicBezTo>
                  <a:lnTo>
                    <a:pt x="10480040" y="0"/>
                  </a:lnTo>
                  <a:cubicBezTo>
                    <a:pt x="10654030" y="0"/>
                    <a:pt x="10795000" y="140716"/>
                    <a:pt x="10795000" y="314325"/>
                  </a:cubicBezTo>
                  <a:lnTo>
                    <a:pt x="10795000" y="3679444"/>
                  </a:lnTo>
                  <a:cubicBezTo>
                    <a:pt x="10795000" y="3853053"/>
                    <a:pt x="10654030" y="3993769"/>
                    <a:pt x="10480040" y="3993769"/>
                  </a:cubicBezTo>
                  <a:lnTo>
                    <a:pt x="314960" y="3993769"/>
                  </a:lnTo>
                  <a:cubicBezTo>
                    <a:pt x="140970" y="3993769"/>
                    <a:pt x="0" y="3853053"/>
                    <a:pt x="0" y="36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07700" cy="4006469"/>
            </a:xfrm>
            <a:custGeom>
              <a:avLst/>
              <a:gdLst/>
              <a:ahLst/>
              <a:cxnLst/>
              <a:rect r="r" b="b" t="t" l="l"/>
              <a:pathLst>
                <a:path h="4006469" w="10807700">
                  <a:moveTo>
                    <a:pt x="0" y="320675"/>
                  </a:moveTo>
                  <a:cubicBezTo>
                    <a:pt x="0" y="143510"/>
                    <a:pt x="143891" y="0"/>
                    <a:pt x="321310" y="0"/>
                  </a:cubicBezTo>
                  <a:lnTo>
                    <a:pt x="10486390" y="0"/>
                  </a:lnTo>
                  <a:lnTo>
                    <a:pt x="10486390" y="6350"/>
                  </a:lnTo>
                  <a:lnTo>
                    <a:pt x="10486390" y="0"/>
                  </a:lnTo>
                  <a:cubicBezTo>
                    <a:pt x="10663809" y="0"/>
                    <a:pt x="10807700" y="143510"/>
                    <a:pt x="10807700" y="320675"/>
                  </a:cubicBezTo>
                  <a:lnTo>
                    <a:pt x="10801350" y="320675"/>
                  </a:lnTo>
                  <a:lnTo>
                    <a:pt x="10807700" y="320675"/>
                  </a:lnTo>
                  <a:lnTo>
                    <a:pt x="10807700" y="3685794"/>
                  </a:lnTo>
                  <a:lnTo>
                    <a:pt x="10801350" y="3685794"/>
                  </a:lnTo>
                  <a:lnTo>
                    <a:pt x="10807700" y="3685794"/>
                  </a:lnTo>
                  <a:cubicBezTo>
                    <a:pt x="10807700" y="3862959"/>
                    <a:pt x="10663809" y="4006469"/>
                    <a:pt x="10486390" y="4006469"/>
                  </a:cubicBezTo>
                  <a:lnTo>
                    <a:pt x="10486390" y="4000119"/>
                  </a:lnTo>
                  <a:lnTo>
                    <a:pt x="10486390" y="4006469"/>
                  </a:lnTo>
                  <a:lnTo>
                    <a:pt x="321310" y="4006469"/>
                  </a:lnTo>
                  <a:lnTo>
                    <a:pt x="321310" y="4000119"/>
                  </a:lnTo>
                  <a:lnTo>
                    <a:pt x="321310" y="4006469"/>
                  </a:lnTo>
                  <a:cubicBezTo>
                    <a:pt x="143891" y="4006469"/>
                    <a:pt x="0" y="3862959"/>
                    <a:pt x="0" y="3685794"/>
                  </a:cubicBezTo>
                  <a:lnTo>
                    <a:pt x="0" y="320675"/>
                  </a:lnTo>
                  <a:lnTo>
                    <a:pt x="6350" y="320675"/>
                  </a:lnTo>
                  <a:lnTo>
                    <a:pt x="0" y="320675"/>
                  </a:lnTo>
                  <a:moveTo>
                    <a:pt x="12700" y="320675"/>
                  </a:moveTo>
                  <a:lnTo>
                    <a:pt x="12700" y="3685794"/>
                  </a:lnTo>
                  <a:lnTo>
                    <a:pt x="6350" y="3685794"/>
                  </a:lnTo>
                  <a:lnTo>
                    <a:pt x="12700" y="3685794"/>
                  </a:lnTo>
                  <a:cubicBezTo>
                    <a:pt x="12700" y="3855847"/>
                    <a:pt x="150876" y="3993769"/>
                    <a:pt x="321310" y="3993769"/>
                  </a:cubicBezTo>
                  <a:lnTo>
                    <a:pt x="10486390" y="3993769"/>
                  </a:lnTo>
                  <a:cubicBezTo>
                    <a:pt x="10656824" y="3993769"/>
                    <a:pt x="10795000" y="3855847"/>
                    <a:pt x="10795000" y="3685794"/>
                  </a:cubicBezTo>
                  <a:lnTo>
                    <a:pt x="10795000" y="320675"/>
                  </a:lnTo>
                  <a:cubicBezTo>
                    <a:pt x="10795000" y="150622"/>
                    <a:pt x="10656824" y="12700"/>
                    <a:pt x="10486390" y="12700"/>
                  </a:cubicBezTo>
                  <a:lnTo>
                    <a:pt x="321310" y="12700"/>
                  </a:lnTo>
                  <a:lnTo>
                    <a:pt x="321310" y="6350"/>
                  </a:lnTo>
                  <a:lnTo>
                    <a:pt x="321310" y="12700"/>
                  </a:lnTo>
                  <a:cubicBezTo>
                    <a:pt x="150876" y="12700"/>
                    <a:pt x="12700" y="150622"/>
                    <a:pt x="12700" y="3206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88244" y="6845499"/>
            <a:ext cx="785812" cy="785812"/>
            <a:chOff x="0" y="0"/>
            <a:chExt cx="1047750" cy="10477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cubicBezTo>
                    <a:pt x="0" y="234569"/>
                    <a:pt x="234569" y="0"/>
                    <a:pt x="523875" y="0"/>
                  </a:cubicBezTo>
                  <a:cubicBezTo>
                    <a:pt x="813181" y="0"/>
                    <a:pt x="1047750" y="234569"/>
                    <a:pt x="1047750" y="523875"/>
                  </a:cubicBezTo>
                  <a:cubicBezTo>
                    <a:pt x="1047750" y="813181"/>
                    <a:pt x="813181" y="1047750"/>
                    <a:pt x="523875" y="1047750"/>
                  </a:cubicBezTo>
                  <a:cubicBezTo>
                    <a:pt x="234569" y="1047750"/>
                    <a:pt x="0" y="813181"/>
                    <a:pt x="0" y="5238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04342" y="7017395"/>
            <a:ext cx="353616" cy="442020"/>
            <a:chOff x="0" y="0"/>
            <a:chExt cx="471488" cy="58936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71551" cy="589407"/>
            </a:xfrm>
            <a:custGeom>
              <a:avLst/>
              <a:gdLst/>
              <a:ahLst/>
              <a:cxnLst/>
              <a:rect r="r" b="b" t="t" l="l"/>
              <a:pathLst>
                <a:path h="589407" w="471551">
                  <a:moveTo>
                    <a:pt x="0" y="0"/>
                  </a:moveTo>
                  <a:lnTo>
                    <a:pt x="471551" y="0"/>
                  </a:lnTo>
                  <a:lnTo>
                    <a:pt x="471551" y="589407"/>
                  </a:lnTo>
                  <a:lnTo>
                    <a:pt x="0" y="58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1" t="0" r="-258" b="7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188244" y="7883724"/>
            <a:ext cx="3274219" cy="41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CEO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8244" y="8373964"/>
            <a:ext cx="7553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Reliance CEO:</a:t>
            </a: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Siloed view, restricted to only their specific company's data.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270206" y="6569274"/>
            <a:ext cx="8105775" cy="3004840"/>
            <a:chOff x="0" y="0"/>
            <a:chExt cx="10807700" cy="400645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795000" cy="3993769"/>
            </a:xfrm>
            <a:custGeom>
              <a:avLst/>
              <a:gdLst/>
              <a:ahLst/>
              <a:cxnLst/>
              <a:rect r="r" b="b" t="t" l="l"/>
              <a:pathLst>
                <a:path h="3993769" w="10795000">
                  <a:moveTo>
                    <a:pt x="0" y="314325"/>
                  </a:moveTo>
                  <a:cubicBezTo>
                    <a:pt x="0" y="140716"/>
                    <a:pt x="140970" y="0"/>
                    <a:pt x="314960" y="0"/>
                  </a:cubicBezTo>
                  <a:lnTo>
                    <a:pt x="10480040" y="0"/>
                  </a:lnTo>
                  <a:cubicBezTo>
                    <a:pt x="10654030" y="0"/>
                    <a:pt x="10795000" y="140716"/>
                    <a:pt x="10795000" y="314325"/>
                  </a:cubicBezTo>
                  <a:lnTo>
                    <a:pt x="10795000" y="3679444"/>
                  </a:lnTo>
                  <a:cubicBezTo>
                    <a:pt x="10795000" y="3853053"/>
                    <a:pt x="10654030" y="3993769"/>
                    <a:pt x="10480040" y="3993769"/>
                  </a:cubicBezTo>
                  <a:lnTo>
                    <a:pt x="314960" y="3993769"/>
                  </a:lnTo>
                  <a:cubicBezTo>
                    <a:pt x="140970" y="3993769"/>
                    <a:pt x="0" y="3853053"/>
                    <a:pt x="0" y="36794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807700" cy="4006469"/>
            </a:xfrm>
            <a:custGeom>
              <a:avLst/>
              <a:gdLst/>
              <a:ahLst/>
              <a:cxnLst/>
              <a:rect r="r" b="b" t="t" l="l"/>
              <a:pathLst>
                <a:path h="4006469" w="10807700">
                  <a:moveTo>
                    <a:pt x="0" y="320675"/>
                  </a:moveTo>
                  <a:cubicBezTo>
                    <a:pt x="0" y="143510"/>
                    <a:pt x="143891" y="0"/>
                    <a:pt x="321310" y="0"/>
                  </a:cubicBezTo>
                  <a:lnTo>
                    <a:pt x="10486390" y="0"/>
                  </a:lnTo>
                  <a:lnTo>
                    <a:pt x="10486390" y="6350"/>
                  </a:lnTo>
                  <a:lnTo>
                    <a:pt x="10486390" y="0"/>
                  </a:lnTo>
                  <a:cubicBezTo>
                    <a:pt x="10663809" y="0"/>
                    <a:pt x="10807700" y="143510"/>
                    <a:pt x="10807700" y="320675"/>
                  </a:cubicBezTo>
                  <a:lnTo>
                    <a:pt x="10801350" y="320675"/>
                  </a:lnTo>
                  <a:lnTo>
                    <a:pt x="10807700" y="320675"/>
                  </a:lnTo>
                  <a:lnTo>
                    <a:pt x="10807700" y="3685794"/>
                  </a:lnTo>
                  <a:lnTo>
                    <a:pt x="10801350" y="3685794"/>
                  </a:lnTo>
                  <a:lnTo>
                    <a:pt x="10807700" y="3685794"/>
                  </a:lnTo>
                  <a:cubicBezTo>
                    <a:pt x="10807700" y="3862959"/>
                    <a:pt x="10663809" y="4006469"/>
                    <a:pt x="10486390" y="4006469"/>
                  </a:cubicBezTo>
                  <a:lnTo>
                    <a:pt x="10486390" y="4000119"/>
                  </a:lnTo>
                  <a:lnTo>
                    <a:pt x="10486390" y="4006469"/>
                  </a:lnTo>
                  <a:lnTo>
                    <a:pt x="321310" y="4006469"/>
                  </a:lnTo>
                  <a:lnTo>
                    <a:pt x="321310" y="4000119"/>
                  </a:lnTo>
                  <a:lnTo>
                    <a:pt x="321310" y="4006469"/>
                  </a:lnTo>
                  <a:cubicBezTo>
                    <a:pt x="143891" y="4006469"/>
                    <a:pt x="0" y="3862959"/>
                    <a:pt x="0" y="3685794"/>
                  </a:cubicBezTo>
                  <a:lnTo>
                    <a:pt x="0" y="320675"/>
                  </a:lnTo>
                  <a:lnTo>
                    <a:pt x="6350" y="320675"/>
                  </a:lnTo>
                  <a:lnTo>
                    <a:pt x="0" y="320675"/>
                  </a:lnTo>
                  <a:moveTo>
                    <a:pt x="12700" y="320675"/>
                  </a:moveTo>
                  <a:lnTo>
                    <a:pt x="12700" y="3685794"/>
                  </a:lnTo>
                  <a:lnTo>
                    <a:pt x="6350" y="3685794"/>
                  </a:lnTo>
                  <a:lnTo>
                    <a:pt x="12700" y="3685794"/>
                  </a:lnTo>
                  <a:cubicBezTo>
                    <a:pt x="12700" y="3855847"/>
                    <a:pt x="150876" y="3993769"/>
                    <a:pt x="321310" y="3993769"/>
                  </a:cubicBezTo>
                  <a:lnTo>
                    <a:pt x="10486390" y="3993769"/>
                  </a:lnTo>
                  <a:cubicBezTo>
                    <a:pt x="10656824" y="3993769"/>
                    <a:pt x="10795000" y="3855847"/>
                    <a:pt x="10795000" y="3685794"/>
                  </a:cubicBezTo>
                  <a:lnTo>
                    <a:pt x="10795000" y="320675"/>
                  </a:lnTo>
                  <a:cubicBezTo>
                    <a:pt x="10795000" y="150622"/>
                    <a:pt x="10656824" y="12700"/>
                    <a:pt x="10486390" y="12700"/>
                  </a:cubicBezTo>
                  <a:lnTo>
                    <a:pt x="321310" y="12700"/>
                  </a:lnTo>
                  <a:lnTo>
                    <a:pt x="321310" y="6350"/>
                  </a:lnTo>
                  <a:lnTo>
                    <a:pt x="321310" y="12700"/>
                  </a:lnTo>
                  <a:cubicBezTo>
                    <a:pt x="150876" y="12700"/>
                    <a:pt x="12700" y="150622"/>
                    <a:pt x="12700" y="3206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546431" y="6845499"/>
            <a:ext cx="785812" cy="785812"/>
            <a:chOff x="0" y="0"/>
            <a:chExt cx="1047750" cy="10477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0" y="523875"/>
                  </a:moveTo>
                  <a:cubicBezTo>
                    <a:pt x="0" y="234569"/>
                    <a:pt x="234569" y="0"/>
                    <a:pt x="523875" y="0"/>
                  </a:cubicBezTo>
                  <a:cubicBezTo>
                    <a:pt x="813181" y="0"/>
                    <a:pt x="1047750" y="234569"/>
                    <a:pt x="1047750" y="523875"/>
                  </a:cubicBezTo>
                  <a:cubicBezTo>
                    <a:pt x="1047750" y="813181"/>
                    <a:pt x="813181" y="1047750"/>
                    <a:pt x="523875" y="1047750"/>
                  </a:cubicBezTo>
                  <a:cubicBezTo>
                    <a:pt x="234569" y="1047750"/>
                    <a:pt x="0" y="813181"/>
                    <a:pt x="0" y="523875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9762530" y="7017395"/>
            <a:ext cx="353616" cy="442020"/>
            <a:chOff x="0" y="0"/>
            <a:chExt cx="471488" cy="589360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471551" cy="589407"/>
            </a:xfrm>
            <a:custGeom>
              <a:avLst/>
              <a:gdLst/>
              <a:ahLst/>
              <a:cxnLst/>
              <a:rect r="r" b="b" t="t" l="l"/>
              <a:pathLst>
                <a:path h="589407" w="471551">
                  <a:moveTo>
                    <a:pt x="0" y="0"/>
                  </a:moveTo>
                  <a:lnTo>
                    <a:pt x="471551" y="0"/>
                  </a:lnTo>
                  <a:lnTo>
                    <a:pt x="471551" y="589407"/>
                  </a:lnTo>
                  <a:lnTo>
                    <a:pt x="0" y="58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1" t="0" r="-258" b="7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9546431" y="7883724"/>
            <a:ext cx="3274219" cy="41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Analyst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46431" y="8373964"/>
            <a:ext cx="7553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Analyst User:</a:t>
            </a: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Can only view companies explicitly assigned to them.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63916" y="901304"/>
            <a:ext cx="3235524" cy="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AI at the 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3916" y="1545431"/>
            <a:ext cx="9618166" cy="165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The Gemini AI Engine: Intelligence Unleashed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3916" y="3503711"/>
            <a:ext cx="9618166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Google Gemini Pro powers the platform, transforming raw financial data into actionable insights through sophisticated AI capabilities.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3916" y="4938861"/>
            <a:ext cx="4493419" cy="99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Automated Data Extraction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3916" y="6111180"/>
            <a:ext cx="4493419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Feeds raw text from financial reports to Gemini.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3916" y="7029747"/>
            <a:ext cx="4493419" cy="132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Specialized prompts identify key metrics (Revenue, Assets, Liabilities).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63916" y="8362355"/>
            <a:ext cx="4493419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Gemini returns structured JSON, eliminating manual entry.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98190" y="4938861"/>
            <a:ext cx="4493419" cy="99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0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Conversational Analysis (Q&amp;A)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98190" y="6111180"/>
            <a:ext cx="449341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Users query in plain English.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8190" y="6615707"/>
            <a:ext cx="4493419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App retrieves relevant data for Gemini context.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8190" y="7534275"/>
            <a:ext cx="4493419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250"/>
              </a:lnSpc>
              <a:buFont typeface="Arial"/>
              <a:buChar char="•"/>
            </a:pPr>
            <a:r>
              <a:rPr lang="en-US" sz="2000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Ensures factually grounded, reliable insights.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0204" y="1348382"/>
            <a:ext cx="3531691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Overcoming Obstacles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204" y="2002929"/>
            <a:ext cx="15278695" cy="85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Development Journey: Problem-Solving in 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0204" y="3152329"/>
            <a:ext cx="16447591" cy="51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This project demonstrates robust problem-solving, navigating real-world technical challenges to deliver a resilient application.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05916" y="3949750"/>
            <a:ext cx="8120955" cy="2021384"/>
            <a:chOff x="0" y="0"/>
            <a:chExt cx="10827940" cy="26951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0789793" cy="2656967"/>
            </a:xfrm>
            <a:custGeom>
              <a:avLst/>
              <a:gdLst/>
              <a:ahLst/>
              <a:cxnLst/>
              <a:rect r="r" b="b" t="t" l="l"/>
              <a:pathLst>
                <a:path h="2656967" w="10789793">
                  <a:moveTo>
                    <a:pt x="0" y="315468"/>
                  </a:moveTo>
                  <a:cubicBezTo>
                    <a:pt x="0" y="141224"/>
                    <a:pt x="142748" y="0"/>
                    <a:pt x="318897" y="0"/>
                  </a:cubicBezTo>
                  <a:lnTo>
                    <a:pt x="10470896" y="0"/>
                  </a:lnTo>
                  <a:cubicBezTo>
                    <a:pt x="10647045" y="0"/>
                    <a:pt x="10789793" y="141224"/>
                    <a:pt x="10789793" y="315468"/>
                  </a:cubicBezTo>
                  <a:lnTo>
                    <a:pt x="10789793" y="2341499"/>
                  </a:lnTo>
                  <a:cubicBezTo>
                    <a:pt x="10789793" y="2515743"/>
                    <a:pt x="10647045" y="2656967"/>
                    <a:pt x="10470896" y="2656967"/>
                  </a:cubicBezTo>
                  <a:lnTo>
                    <a:pt x="318897" y="2656967"/>
                  </a:lnTo>
                  <a:cubicBezTo>
                    <a:pt x="142748" y="2656967"/>
                    <a:pt x="0" y="2515743"/>
                    <a:pt x="0" y="23414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27893" cy="2695194"/>
            </a:xfrm>
            <a:custGeom>
              <a:avLst/>
              <a:gdLst/>
              <a:ahLst/>
              <a:cxnLst/>
              <a:rect r="r" b="b" t="t" l="l"/>
              <a:pathLst>
                <a:path h="2695194" w="10827893">
                  <a:moveTo>
                    <a:pt x="0" y="334518"/>
                  </a:moveTo>
                  <a:cubicBezTo>
                    <a:pt x="0" y="149606"/>
                    <a:pt x="151511" y="0"/>
                    <a:pt x="337947" y="0"/>
                  </a:cubicBezTo>
                  <a:lnTo>
                    <a:pt x="10489946" y="0"/>
                  </a:lnTo>
                  <a:lnTo>
                    <a:pt x="10489946" y="19050"/>
                  </a:lnTo>
                  <a:lnTo>
                    <a:pt x="10489946" y="0"/>
                  </a:lnTo>
                  <a:cubicBezTo>
                    <a:pt x="10676382" y="0"/>
                    <a:pt x="10827893" y="149606"/>
                    <a:pt x="10827893" y="334518"/>
                  </a:cubicBezTo>
                  <a:lnTo>
                    <a:pt x="10808843" y="334518"/>
                  </a:lnTo>
                  <a:lnTo>
                    <a:pt x="10827893" y="334518"/>
                  </a:lnTo>
                  <a:lnTo>
                    <a:pt x="10827893" y="2360549"/>
                  </a:lnTo>
                  <a:lnTo>
                    <a:pt x="10808843" y="2360549"/>
                  </a:lnTo>
                  <a:lnTo>
                    <a:pt x="10827893" y="2360549"/>
                  </a:lnTo>
                  <a:cubicBezTo>
                    <a:pt x="10827893" y="2545461"/>
                    <a:pt x="10676382" y="2695067"/>
                    <a:pt x="10489946" y="2695067"/>
                  </a:cubicBezTo>
                  <a:lnTo>
                    <a:pt x="10489946" y="2676017"/>
                  </a:lnTo>
                  <a:lnTo>
                    <a:pt x="10489946" y="2695067"/>
                  </a:lnTo>
                  <a:lnTo>
                    <a:pt x="337947" y="2695067"/>
                  </a:lnTo>
                  <a:lnTo>
                    <a:pt x="337947" y="2676017"/>
                  </a:lnTo>
                  <a:lnTo>
                    <a:pt x="337947" y="2695067"/>
                  </a:lnTo>
                  <a:cubicBezTo>
                    <a:pt x="151511" y="2695194"/>
                    <a:pt x="0" y="2545588"/>
                    <a:pt x="0" y="2360549"/>
                  </a:cubicBezTo>
                  <a:lnTo>
                    <a:pt x="0" y="334518"/>
                  </a:lnTo>
                  <a:lnTo>
                    <a:pt x="19050" y="334518"/>
                  </a:lnTo>
                  <a:lnTo>
                    <a:pt x="0" y="334518"/>
                  </a:lnTo>
                  <a:moveTo>
                    <a:pt x="38100" y="334518"/>
                  </a:moveTo>
                  <a:lnTo>
                    <a:pt x="38100" y="2360549"/>
                  </a:lnTo>
                  <a:lnTo>
                    <a:pt x="19050" y="2360549"/>
                  </a:lnTo>
                  <a:lnTo>
                    <a:pt x="38100" y="2360549"/>
                  </a:lnTo>
                  <a:cubicBezTo>
                    <a:pt x="38100" y="2524125"/>
                    <a:pt x="172212" y="2656967"/>
                    <a:pt x="337947" y="2656967"/>
                  </a:cubicBezTo>
                  <a:lnTo>
                    <a:pt x="10489946" y="2656967"/>
                  </a:lnTo>
                  <a:cubicBezTo>
                    <a:pt x="10655808" y="2656967"/>
                    <a:pt x="10789793" y="2523998"/>
                    <a:pt x="10789793" y="2360549"/>
                  </a:cubicBezTo>
                  <a:lnTo>
                    <a:pt x="10789793" y="334518"/>
                  </a:lnTo>
                  <a:cubicBezTo>
                    <a:pt x="10789793" y="171069"/>
                    <a:pt x="10655808" y="38100"/>
                    <a:pt x="10489946" y="38100"/>
                  </a:cubicBezTo>
                  <a:lnTo>
                    <a:pt x="337947" y="38100"/>
                  </a:lnTo>
                  <a:lnTo>
                    <a:pt x="337947" y="19050"/>
                  </a:lnTo>
                  <a:lnTo>
                    <a:pt x="337947" y="38100"/>
                  </a:lnTo>
                  <a:cubicBezTo>
                    <a:pt x="172212" y="38100"/>
                    <a:pt x="38100" y="171069"/>
                    <a:pt x="38100" y="33451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11610" y="4245917"/>
            <a:ext cx="4096643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Initial Hurdles with OpenAI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1610" y="4728716"/>
            <a:ext cx="7509570" cy="9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Encountered model access issues, prompting a strategic pivot.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1128" y="3949750"/>
            <a:ext cx="8120955" cy="2021384"/>
            <a:chOff x="0" y="0"/>
            <a:chExt cx="10827940" cy="26951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10789793" cy="2656967"/>
            </a:xfrm>
            <a:custGeom>
              <a:avLst/>
              <a:gdLst/>
              <a:ahLst/>
              <a:cxnLst/>
              <a:rect r="r" b="b" t="t" l="l"/>
              <a:pathLst>
                <a:path h="2656967" w="10789793">
                  <a:moveTo>
                    <a:pt x="0" y="315468"/>
                  </a:moveTo>
                  <a:cubicBezTo>
                    <a:pt x="0" y="141224"/>
                    <a:pt x="142748" y="0"/>
                    <a:pt x="318897" y="0"/>
                  </a:cubicBezTo>
                  <a:lnTo>
                    <a:pt x="10470896" y="0"/>
                  </a:lnTo>
                  <a:cubicBezTo>
                    <a:pt x="10647045" y="0"/>
                    <a:pt x="10789793" y="141224"/>
                    <a:pt x="10789793" y="315468"/>
                  </a:cubicBezTo>
                  <a:lnTo>
                    <a:pt x="10789793" y="2341499"/>
                  </a:lnTo>
                  <a:cubicBezTo>
                    <a:pt x="10789793" y="2515743"/>
                    <a:pt x="10647045" y="2656967"/>
                    <a:pt x="10470896" y="2656967"/>
                  </a:cubicBezTo>
                  <a:lnTo>
                    <a:pt x="318897" y="2656967"/>
                  </a:lnTo>
                  <a:cubicBezTo>
                    <a:pt x="142748" y="2656967"/>
                    <a:pt x="0" y="2515743"/>
                    <a:pt x="0" y="23414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27893" cy="2695194"/>
            </a:xfrm>
            <a:custGeom>
              <a:avLst/>
              <a:gdLst/>
              <a:ahLst/>
              <a:cxnLst/>
              <a:rect r="r" b="b" t="t" l="l"/>
              <a:pathLst>
                <a:path h="2695194" w="10827893">
                  <a:moveTo>
                    <a:pt x="0" y="334518"/>
                  </a:moveTo>
                  <a:cubicBezTo>
                    <a:pt x="0" y="149606"/>
                    <a:pt x="151511" y="0"/>
                    <a:pt x="337947" y="0"/>
                  </a:cubicBezTo>
                  <a:lnTo>
                    <a:pt x="10489946" y="0"/>
                  </a:lnTo>
                  <a:lnTo>
                    <a:pt x="10489946" y="19050"/>
                  </a:lnTo>
                  <a:lnTo>
                    <a:pt x="10489946" y="0"/>
                  </a:lnTo>
                  <a:cubicBezTo>
                    <a:pt x="10676382" y="0"/>
                    <a:pt x="10827893" y="149606"/>
                    <a:pt x="10827893" y="334518"/>
                  </a:cubicBezTo>
                  <a:lnTo>
                    <a:pt x="10808843" y="334518"/>
                  </a:lnTo>
                  <a:lnTo>
                    <a:pt x="10827893" y="334518"/>
                  </a:lnTo>
                  <a:lnTo>
                    <a:pt x="10827893" y="2360549"/>
                  </a:lnTo>
                  <a:lnTo>
                    <a:pt x="10808843" y="2360549"/>
                  </a:lnTo>
                  <a:lnTo>
                    <a:pt x="10827893" y="2360549"/>
                  </a:lnTo>
                  <a:cubicBezTo>
                    <a:pt x="10827893" y="2545461"/>
                    <a:pt x="10676382" y="2695067"/>
                    <a:pt x="10489946" y="2695067"/>
                  </a:cubicBezTo>
                  <a:lnTo>
                    <a:pt x="10489946" y="2676017"/>
                  </a:lnTo>
                  <a:lnTo>
                    <a:pt x="10489946" y="2695067"/>
                  </a:lnTo>
                  <a:lnTo>
                    <a:pt x="337947" y="2695067"/>
                  </a:lnTo>
                  <a:lnTo>
                    <a:pt x="337947" y="2676017"/>
                  </a:lnTo>
                  <a:lnTo>
                    <a:pt x="337947" y="2695067"/>
                  </a:lnTo>
                  <a:cubicBezTo>
                    <a:pt x="151511" y="2695194"/>
                    <a:pt x="0" y="2545588"/>
                    <a:pt x="0" y="2360549"/>
                  </a:cubicBezTo>
                  <a:lnTo>
                    <a:pt x="0" y="334518"/>
                  </a:lnTo>
                  <a:lnTo>
                    <a:pt x="19050" y="334518"/>
                  </a:lnTo>
                  <a:lnTo>
                    <a:pt x="0" y="334518"/>
                  </a:lnTo>
                  <a:moveTo>
                    <a:pt x="38100" y="334518"/>
                  </a:moveTo>
                  <a:lnTo>
                    <a:pt x="38100" y="2360549"/>
                  </a:lnTo>
                  <a:lnTo>
                    <a:pt x="19050" y="2360549"/>
                  </a:lnTo>
                  <a:lnTo>
                    <a:pt x="38100" y="2360549"/>
                  </a:lnTo>
                  <a:cubicBezTo>
                    <a:pt x="38100" y="2524125"/>
                    <a:pt x="172212" y="2656967"/>
                    <a:pt x="337947" y="2656967"/>
                  </a:cubicBezTo>
                  <a:lnTo>
                    <a:pt x="10489946" y="2656967"/>
                  </a:lnTo>
                  <a:cubicBezTo>
                    <a:pt x="10655808" y="2656967"/>
                    <a:pt x="10789793" y="2523998"/>
                    <a:pt x="10789793" y="2360549"/>
                  </a:cubicBezTo>
                  <a:lnTo>
                    <a:pt x="10789793" y="334518"/>
                  </a:lnTo>
                  <a:cubicBezTo>
                    <a:pt x="10789793" y="171069"/>
                    <a:pt x="10655808" y="38100"/>
                    <a:pt x="10489946" y="38100"/>
                  </a:cubicBezTo>
                  <a:lnTo>
                    <a:pt x="337947" y="38100"/>
                  </a:lnTo>
                  <a:lnTo>
                    <a:pt x="337947" y="19050"/>
                  </a:lnTo>
                  <a:lnTo>
                    <a:pt x="337947" y="38100"/>
                  </a:lnTo>
                  <a:cubicBezTo>
                    <a:pt x="172212" y="38100"/>
                    <a:pt x="38100" y="171069"/>
                    <a:pt x="38100" y="33451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566821" y="4245917"/>
            <a:ext cx="4233119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Migration to Google Gemini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6821" y="4728716"/>
            <a:ext cx="7509570" cy="9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Application successfully re-engineered to use the Gemini API, ensuring continuity.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05916" y="6205389"/>
            <a:ext cx="8120955" cy="2021384"/>
            <a:chOff x="0" y="0"/>
            <a:chExt cx="10827940" cy="26951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10789793" cy="2656967"/>
            </a:xfrm>
            <a:custGeom>
              <a:avLst/>
              <a:gdLst/>
              <a:ahLst/>
              <a:cxnLst/>
              <a:rect r="r" b="b" t="t" l="l"/>
              <a:pathLst>
                <a:path h="2656967" w="10789793">
                  <a:moveTo>
                    <a:pt x="0" y="315468"/>
                  </a:moveTo>
                  <a:cubicBezTo>
                    <a:pt x="0" y="141224"/>
                    <a:pt x="142748" y="0"/>
                    <a:pt x="318897" y="0"/>
                  </a:cubicBezTo>
                  <a:lnTo>
                    <a:pt x="10470896" y="0"/>
                  </a:lnTo>
                  <a:cubicBezTo>
                    <a:pt x="10647045" y="0"/>
                    <a:pt x="10789793" y="141224"/>
                    <a:pt x="10789793" y="315468"/>
                  </a:cubicBezTo>
                  <a:lnTo>
                    <a:pt x="10789793" y="2341499"/>
                  </a:lnTo>
                  <a:cubicBezTo>
                    <a:pt x="10789793" y="2515743"/>
                    <a:pt x="10647045" y="2656967"/>
                    <a:pt x="10470896" y="2656967"/>
                  </a:cubicBezTo>
                  <a:lnTo>
                    <a:pt x="318897" y="2656967"/>
                  </a:lnTo>
                  <a:cubicBezTo>
                    <a:pt x="142748" y="2656967"/>
                    <a:pt x="0" y="2515743"/>
                    <a:pt x="0" y="23414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27893" cy="2695194"/>
            </a:xfrm>
            <a:custGeom>
              <a:avLst/>
              <a:gdLst/>
              <a:ahLst/>
              <a:cxnLst/>
              <a:rect r="r" b="b" t="t" l="l"/>
              <a:pathLst>
                <a:path h="2695194" w="10827893">
                  <a:moveTo>
                    <a:pt x="0" y="334518"/>
                  </a:moveTo>
                  <a:cubicBezTo>
                    <a:pt x="0" y="149606"/>
                    <a:pt x="151511" y="0"/>
                    <a:pt x="337947" y="0"/>
                  </a:cubicBezTo>
                  <a:lnTo>
                    <a:pt x="10489946" y="0"/>
                  </a:lnTo>
                  <a:lnTo>
                    <a:pt x="10489946" y="19050"/>
                  </a:lnTo>
                  <a:lnTo>
                    <a:pt x="10489946" y="0"/>
                  </a:lnTo>
                  <a:cubicBezTo>
                    <a:pt x="10676382" y="0"/>
                    <a:pt x="10827893" y="149606"/>
                    <a:pt x="10827893" y="334518"/>
                  </a:cubicBezTo>
                  <a:lnTo>
                    <a:pt x="10808843" y="334518"/>
                  </a:lnTo>
                  <a:lnTo>
                    <a:pt x="10827893" y="334518"/>
                  </a:lnTo>
                  <a:lnTo>
                    <a:pt x="10827893" y="2360549"/>
                  </a:lnTo>
                  <a:lnTo>
                    <a:pt x="10808843" y="2360549"/>
                  </a:lnTo>
                  <a:lnTo>
                    <a:pt x="10827893" y="2360549"/>
                  </a:lnTo>
                  <a:cubicBezTo>
                    <a:pt x="10827893" y="2545461"/>
                    <a:pt x="10676382" y="2695067"/>
                    <a:pt x="10489946" y="2695067"/>
                  </a:cubicBezTo>
                  <a:lnTo>
                    <a:pt x="10489946" y="2676017"/>
                  </a:lnTo>
                  <a:lnTo>
                    <a:pt x="10489946" y="2695067"/>
                  </a:lnTo>
                  <a:lnTo>
                    <a:pt x="337947" y="2695067"/>
                  </a:lnTo>
                  <a:lnTo>
                    <a:pt x="337947" y="2676017"/>
                  </a:lnTo>
                  <a:lnTo>
                    <a:pt x="337947" y="2695067"/>
                  </a:lnTo>
                  <a:cubicBezTo>
                    <a:pt x="151511" y="2695194"/>
                    <a:pt x="0" y="2545588"/>
                    <a:pt x="0" y="2360549"/>
                  </a:cubicBezTo>
                  <a:lnTo>
                    <a:pt x="0" y="334518"/>
                  </a:lnTo>
                  <a:lnTo>
                    <a:pt x="19050" y="334518"/>
                  </a:lnTo>
                  <a:lnTo>
                    <a:pt x="0" y="334518"/>
                  </a:lnTo>
                  <a:moveTo>
                    <a:pt x="38100" y="334518"/>
                  </a:moveTo>
                  <a:lnTo>
                    <a:pt x="38100" y="2360549"/>
                  </a:lnTo>
                  <a:lnTo>
                    <a:pt x="19050" y="2360549"/>
                  </a:lnTo>
                  <a:lnTo>
                    <a:pt x="38100" y="2360549"/>
                  </a:lnTo>
                  <a:cubicBezTo>
                    <a:pt x="38100" y="2524125"/>
                    <a:pt x="172212" y="2656967"/>
                    <a:pt x="337947" y="2656967"/>
                  </a:cubicBezTo>
                  <a:lnTo>
                    <a:pt x="10489946" y="2656967"/>
                  </a:lnTo>
                  <a:cubicBezTo>
                    <a:pt x="10655808" y="2656967"/>
                    <a:pt x="10789793" y="2523998"/>
                    <a:pt x="10789793" y="2360549"/>
                  </a:cubicBezTo>
                  <a:lnTo>
                    <a:pt x="10789793" y="334518"/>
                  </a:lnTo>
                  <a:cubicBezTo>
                    <a:pt x="10789793" y="171069"/>
                    <a:pt x="10655808" y="38100"/>
                    <a:pt x="10489946" y="38100"/>
                  </a:cubicBezTo>
                  <a:lnTo>
                    <a:pt x="337947" y="38100"/>
                  </a:lnTo>
                  <a:lnTo>
                    <a:pt x="337947" y="19050"/>
                  </a:lnTo>
                  <a:lnTo>
                    <a:pt x="337947" y="38100"/>
                  </a:lnTo>
                  <a:cubicBezTo>
                    <a:pt x="172212" y="38100"/>
                    <a:pt x="38100" y="171069"/>
                    <a:pt x="38100" y="33451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11610" y="6501556"/>
            <a:ext cx="3286720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Solving API Errors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610" y="6984355"/>
            <a:ext cx="7509570" cy="9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Systematically diagnosed and resolved "404 Model Not Found" errors by programmatically verifying available models.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61128" y="6205389"/>
            <a:ext cx="8120955" cy="2021384"/>
            <a:chOff x="0" y="0"/>
            <a:chExt cx="10827940" cy="26951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10789793" cy="2656967"/>
            </a:xfrm>
            <a:custGeom>
              <a:avLst/>
              <a:gdLst/>
              <a:ahLst/>
              <a:cxnLst/>
              <a:rect r="r" b="b" t="t" l="l"/>
              <a:pathLst>
                <a:path h="2656967" w="10789793">
                  <a:moveTo>
                    <a:pt x="0" y="315468"/>
                  </a:moveTo>
                  <a:cubicBezTo>
                    <a:pt x="0" y="141224"/>
                    <a:pt x="142748" y="0"/>
                    <a:pt x="318897" y="0"/>
                  </a:cubicBezTo>
                  <a:lnTo>
                    <a:pt x="10470896" y="0"/>
                  </a:lnTo>
                  <a:cubicBezTo>
                    <a:pt x="10647045" y="0"/>
                    <a:pt x="10789793" y="141224"/>
                    <a:pt x="10789793" y="315468"/>
                  </a:cubicBezTo>
                  <a:lnTo>
                    <a:pt x="10789793" y="2341499"/>
                  </a:lnTo>
                  <a:cubicBezTo>
                    <a:pt x="10789793" y="2515743"/>
                    <a:pt x="10647045" y="2656967"/>
                    <a:pt x="10470896" y="2656967"/>
                  </a:cubicBezTo>
                  <a:lnTo>
                    <a:pt x="318897" y="2656967"/>
                  </a:lnTo>
                  <a:cubicBezTo>
                    <a:pt x="142748" y="2656967"/>
                    <a:pt x="0" y="2515743"/>
                    <a:pt x="0" y="23414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27893" cy="2695194"/>
            </a:xfrm>
            <a:custGeom>
              <a:avLst/>
              <a:gdLst/>
              <a:ahLst/>
              <a:cxnLst/>
              <a:rect r="r" b="b" t="t" l="l"/>
              <a:pathLst>
                <a:path h="2695194" w="10827893">
                  <a:moveTo>
                    <a:pt x="0" y="334518"/>
                  </a:moveTo>
                  <a:cubicBezTo>
                    <a:pt x="0" y="149606"/>
                    <a:pt x="151511" y="0"/>
                    <a:pt x="337947" y="0"/>
                  </a:cubicBezTo>
                  <a:lnTo>
                    <a:pt x="10489946" y="0"/>
                  </a:lnTo>
                  <a:lnTo>
                    <a:pt x="10489946" y="19050"/>
                  </a:lnTo>
                  <a:lnTo>
                    <a:pt x="10489946" y="0"/>
                  </a:lnTo>
                  <a:cubicBezTo>
                    <a:pt x="10676382" y="0"/>
                    <a:pt x="10827893" y="149606"/>
                    <a:pt x="10827893" y="334518"/>
                  </a:cubicBezTo>
                  <a:lnTo>
                    <a:pt x="10808843" y="334518"/>
                  </a:lnTo>
                  <a:lnTo>
                    <a:pt x="10827893" y="334518"/>
                  </a:lnTo>
                  <a:lnTo>
                    <a:pt x="10827893" y="2360549"/>
                  </a:lnTo>
                  <a:lnTo>
                    <a:pt x="10808843" y="2360549"/>
                  </a:lnTo>
                  <a:lnTo>
                    <a:pt x="10827893" y="2360549"/>
                  </a:lnTo>
                  <a:cubicBezTo>
                    <a:pt x="10827893" y="2545461"/>
                    <a:pt x="10676382" y="2695067"/>
                    <a:pt x="10489946" y="2695067"/>
                  </a:cubicBezTo>
                  <a:lnTo>
                    <a:pt x="10489946" y="2676017"/>
                  </a:lnTo>
                  <a:lnTo>
                    <a:pt x="10489946" y="2695067"/>
                  </a:lnTo>
                  <a:lnTo>
                    <a:pt x="337947" y="2695067"/>
                  </a:lnTo>
                  <a:lnTo>
                    <a:pt x="337947" y="2676017"/>
                  </a:lnTo>
                  <a:lnTo>
                    <a:pt x="337947" y="2695067"/>
                  </a:lnTo>
                  <a:cubicBezTo>
                    <a:pt x="151511" y="2695194"/>
                    <a:pt x="0" y="2545588"/>
                    <a:pt x="0" y="2360549"/>
                  </a:cubicBezTo>
                  <a:lnTo>
                    <a:pt x="0" y="334518"/>
                  </a:lnTo>
                  <a:lnTo>
                    <a:pt x="19050" y="334518"/>
                  </a:lnTo>
                  <a:lnTo>
                    <a:pt x="0" y="334518"/>
                  </a:lnTo>
                  <a:moveTo>
                    <a:pt x="38100" y="334518"/>
                  </a:moveTo>
                  <a:lnTo>
                    <a:pt x="38100" y="2360549"/>
                  </a:lnTo>
                  <a:lnTo>
                    <a:pt x="19050" y="2360549"/>
                  </a:lnTo>
                  <a:lnTo>
                    <a:pt x="38100" y="2360549"/>
                  </a:lnTo>
                  <a:cubicBezTo>
                    <a:pt x="38100" y="2524125"/>
                    <a:pt x="172212" y="2656967"/>
                    <a:pt x="337947" y="2656967"/>
                  </a:cubicBezTo>
                  <a:lnTo>
                    <a:pt x="10489946" y="2656967"/>
                  </a:lnTo>
                  <a:cubicBezTo>
                    <a:pt x="10655808" y="2656967"/>
                    <a:pt x="10789793" y="2523998"/>
                    <a:pt x="10789793" y="2360549"/>
                  </a:cubicBezTo>
                  <a:lnTo>
                    <a:pt x="10789793" y="334518"/>
                  </a:lnTo>
                  <a:cubicBezTo>
                    <a:pt x="10789793" y="171069"/>
                    <a:pt x="10655808" y="38100"/>
                    <a:pt x="10489946" y="38100"/>
                  </a:cubicBezTo>
                  <a:lnTo>
                    <a:pt x="337947" y="38100"/>
                  </a:lnTo>
                  <a:lnTo>
                    <a:pt x="337947" y="19050"/>
                  </a:lnTo>
                  <a:lnTo>
                    <a:pt x="337947" y="38100"/>
                  </a:lnTo>
                  <a:cubicBezTo>
                    <a:pt x="172212" y="38100"/>
                    <a:pt x="38100" y="171069"/>
                    <a:pt x="38100" y="334518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566821" y="6501556"/>
            <a:ext cx="3837385" cy="42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Resolving Dependencies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66821" y="6984355"/>
            <a:ext cx="7509570" cy="93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Addressed and fixed runtime ImportError issues by identifying and installing optional dependencies like tabulate.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0204" y="8412956"/>
            <a:ext cx="16447591" cy="51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Outcome:</a:t>
            </a:r>
            <a:r>
              <a:rPr lang="en-US" sz="2062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A thoroughly debugged and resilient final application, ready for deployment.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38524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Interactive Session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4102150"/>
            <a:ext cx="16303526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Live Demo Walkthrough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5441900"/>
            <a:ext cx="16303526" cy="1440805"/>
            <a:chOff x="0" y="0"/>
            <a:chExt cx="21738035" cy="1921073"/>
          </a:xfrm>
        </p:grpSpPr>
        <p:sp>
          <p:nvSpPr>
            <p:cNvPr name="Freeform 9" id="9" descr="preencoded.png">
              <a:hlinkClick r:id="rId2" tooltip="https://drive.google.com/file/d/1CMbF-DXoiVcGMXMqBTk3_Lp8gexdOodZ/view?usp=sharing"/>
            </p:cNvPr>
            <p:cNvSpPr/>
            <p:nvPr/>
          </p:nvSpPr>
          <p:spPr>
            <a:xfrm flipH="false" flipV="false" rot="0">
              <a:off x="0" y="0"/>
              <a:ext cx="21738082" cy="1921129"/>
            </a:xfrm>
            <a:custGeom>
              <a:avLst/>
              <a:gdLst/>
              <a:ahLst/>
              <a:cxnLst/>
              <a:rect r="r" b="b" t="t" l="l"/>
              <a:pathLst>
                <a:path h="1921129" w="21738082">
                  <a:moveTo>
                    <a:pt x="0" y="0"/>
                  </a:moveTo>
                  <a:lnTo>
                    <a:pt x="21738082" y="0"/>
                  </a:lnTo>
                  <a:lnTo>
                    <a:pt x="21738082" y="1921129"/>
                  </a:lnTo>
                  <a:lnTo>
                    <a:pt x="0" y="1921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" t="0" r="-97" b="2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5047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Interactive Session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167384"/>
            <a:ext cx="16267062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Live Demo Walkthrough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02360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Join us for a live demonstration showcasing the application's capabilities and intuitive interface.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4274939"/>
            <a:ext cx="647402" cy="647403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98575" y="4380459"/>
            <a:ext cx="425202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35798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Role-Based Views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4885284"/>
            <a:ext cx="427687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Login as CEO (restricted view) and Group Owner (expanded view).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40104" y="4274939"/>
            <a:ext cx="647403" cy="647403"/>
            <a:chOff x="0" y="0"/>
            <a:chExt cx="86320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651204" y="4380459"/>
            <a:ext cx="425203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66260" y="4357985"/>
            <a:ext cx="368483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Interactive Dashboard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66260" y="4885284"/>
            <a:ext cx="427687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Highlight interactive charts for Revenue, Assets, and Liabilities.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92731" y="4274939"/>
            <a:ext cx="647402" cy="647403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7047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203831" y="4380459"/>
            <a:ext cx="425203" cy="48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18889" y="435798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Chatbot Interaction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18889" y="4885284"/>
            <a:ext cx="427687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Simple Query: "What was the Net Profit in 2024?"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18889" y="5891659"/>
            <a:ext cx="427687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Calculation Query: "What is the debt-to-equity ratio for the latest year?"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18889" y="7351662"/>
            <a:ext cx="427687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Summary Query: "Provide a brief performance summary for management."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0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29209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Deployment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246114"/>
            <a:ext cx="13171289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C0D0F"/>
                </a:solidFill>
                <a:latin typeface="Inter"/>
                <a:ea typeface="Inter"/>
                <a:cs typeface="Inter"/>
                <a:sym typeface="Inter"/>
              </a:rPr>
              <a:t>Publicly Deployed &amp; Secure 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81090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The AI-Powered Financial Intelligence Platform is now live, fully functional, and accessible to the public.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8500" y="4314081"/>
            <a:ext cx="425203" cy="531614"/>
            <a:chOff x="0" y="0"/>
            <a:chExt cx="566937" cy="70881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3" t="0" r="-235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13632" y="433938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Live &amp; Functional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866680"/>
            <a:ext cx="705311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Status: Live and Fully Functional.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27369" y="4314081"/>
            <a:ext cx="425203" cy="531614"/>
            <a:chOff x="0" y="0"/>
            <a:chExt cx="566937" cy="708818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33" t="0" r="-235" b="-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42500" y="433938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Cloud Platform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2500" y="4866680"/>
            <a:ext cx="70532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Deployed on Streamlit Community Cloud for public access.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98500" y="6401395"/>
            <a:ext cx="425203" cy="531614"/>
            <a:chOff x="0" y="0"/>
            <a:chExt cx="566937" cy="70881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t="0" r="-235" b="-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13632" y="642669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Source Control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3632" y="6953994"/>
            <a:ext cx="705311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Managed and versioned via a public GitHub repository.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27369" y="6401395"/>
            <a:ext cx="425203" cy="531614"/>
            <a:chOff x="0" y="0"/>
            <a:chExt cx="566937" cy="70881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3" t="0" r="-235" b="-4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42500" y="642669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55575A"/>
                </a:solidFill>
                <a:latin typeface="Inter"/>
                <a:ea typeface="Inter"/>
                <a:cs typeface="Inter"/>
                <a:sym typeface="Inter"/>
              </a:rPr>
              <a:t>Secure Keys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42500" y="6953994"/>
            <a:ext cx="70532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Sensitive API keys managed via Streamlit environment secrets, not exposed in code.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238" y="8180189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55575A"/>
                </a:solidFill>
                <a:latin typeface="Arimo Bold"/>
                <a:ea typeface="Arimo Bold"/>
                <a:cs typeface="Arimo Bold"/>
                <a:sym typeface="Arimo Bold"/>
              </a:rPr>
              <a:t>Live URL:</a:t>
            </a:r>
            <a:r>
              <a:rPr lang="en-US" sz="2187">
                <a:solidFill>
                  <a:srgbClr val="55575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u="sng">
                <a:solidFill>
                  <a:srgbClr val="FF7047"/>
                </a:solidFill>
                <a:latin typeface="Arimo"/>
                <a:ea typeface="Arimo"/>
                <a:cs typeface="Arimo"/>
                <a:sym typeface="Arimo"/>
                <a:hlinkClick r:id="rId6" tooltip="https://balancesheetfinancial.streamlit.app/"/>
              </a:rPr>
              <a:t>https://balancesheetfinancial.streamlit.app/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DAGvSi_q2Qg</dc:identifier>
  <dcterms:modified xsi:type="dcterms:W3CDTF">2011-08-01T06:04:30Z</dcterms:modified>
  <cp:revision>1</cp:revision>
  <dc:title>Fort-Knox Security: Multi-Tenant Access</dc:title>
</cp:coreProperties>
</file>